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52" r:id="rId1"/>
  </p:sldMasterIdLst>
  <p:notesMasterIdLst>
    <p:notesMasterId r:id="rId22"/>
  </p:notesMasterIdLst>
  <p:handoutMasterIdLst>
    <p:handoutMasterId r:id="rId23"/>
  </p:handoutMasterIdLst>
  <p:sldIdLst>
    <p:sldId id="461" r:id="rId2"/>
    <p:sldId id="256" r:id="rId3"/>
    <p:sldId id="286" r:id="rId4"/>
    <p:sldId id="487" r:id="rId5"/>
    <p:sldId id="488" r:id="rId6"/>
    <p:sldId id="489" r:id="rId7"/>
    <p:sldId id="289" r:id="rId8"/>
    <p:sldId id="306" r:id="rId9"/>
    <p:sldId id="490" r:id="rId10"/>
    <p:sldId id="417" r:id="rId11"/>
    <p:sldId id="496" r:id="rId12"/>
    <p:sldId id="491" r:id="rId13"/>
    <p:sldId id="492" r:id="rId14"/>
    <p:sldId id="418" r:id="rId15"/>
    <p:sldId id="493" r:id="rId16"/>
    <p:sldId id="497" r:id="rId17"/>
    <p:sldId id="494" r:id="rId18"/>
    <p:sldId id="495" r:id="rId19"/>
    <p:sldId id="498" r:id="rId20"/>
    <p:sldId id="482" r:id="rId21"/>
  </p:sldIdLst>
  <p:sldSz cx="10277475" cy="7123113"/>
  <p:notesSz cx="6881813" cy="9296400"/>
  <p:embeddedFontLst>
    <p:embeddedFont>
      <p:font typeface="Calibri" pitchFamily="34" charset="0"/>
      <p:regular r:id="rId24"/>
      <p:bold r:id="rId25"/>
      <p:italic r:id="rId26"/>
      <p:boldItalic r:id="rId27"/>
    </p:embeddedFont>
    <p:embeddedFont>
      <p:font typeface="Mangal" charset="0"/>
      <p:regular r:id="rId28"/>
      <p:bold r:id="rId29"/>
    </p:embeddedFont>
    <p:embeddedFont>
      <p:font typeface="Arial Black" pitchFamily="34" charset="0"/>
      <p:bold r:id="rId30"/>
    </p:embeddedFont>
  </p:embeddedFontLst>
  <p:defaultTextStyle>
    <a:defPPr>
      <a:defRPr lang="en-US"/>
    </a:defPPr>
    <a:lvl1pPr algn="ctr" rtl="0" fontAlgn="base">
      <a:spcBef>
        <a:spcPct val="20000"/>
      </a:spcBef>
      <a:spcAft>
        <a:spcPct val="0"/>
      </a:spcAft>
      <a:defRPr sz="2000" b="1" kern="1200">
        <a:solidFill>
          <a:schemeClr val="bg1"/>
        </a:solidFill>
        <a:latin typeface="Arial" charset="0"/>
        <a:ea typeface="+mn-ea"/>
        <a:cs typeface="+mn-cs"/>
      </a:defRPr>
    </a:lvl1pPr>
    <a:lvl2pPr marL="457200" algn="ctr" rtl="0" fontAlgn="base">
      <a:spcBef>
        <a:spcPct val="20000"/>
      </a:spcBef>
      <a:spcAft>
        <a:spcPct val="0"/>
      </a:spcAft>
      <a:defRPr sz="2000" b="1" kern="1200">
        <a:solidFill>
          <a:schemeClr val="bg1"/>
        </a:solidFill>
        <a:latin typeface="Arial" charset="0"/>
        <a:ea typeface="+mn-ea"/>
        <a:cs typeface="+mn-cs"/>
      </a:defRPr>
    </a:lvl2pPr>
    <a:lvl3pPr marL="914400" algn="ctr" rtl="0" fontAlgn="base">
      <a:spcBef>
        <a:spcPct val="20000"/>
      </a:spcBef>
      <a:spcAft>
        <a:spcPct val="0"/>
      </a:spcAft>
      <a:defRPr sz="2000" b="1" kern="1200">
        <a:solidFill>
          <a:schemeClr val="bg1"/>
        </a:solidFill>
        <a:latin typeface="Arial" charset="0"/>
        <a:ea typeface="+mn-ea"/>
        <a:cs typeface="+mn-cs"/>
      </a:defRPr>
    </a:lvl3pPr>
    <a:lvl4pPr marL="1371600" algn="ctr" rtl="0" fontAlgn="base">
      <a:spcBef>
        <a:spcPct val="20000"/>
      </a:spcBef>
      <a:spcAft>
        <a:spcPct val="0"/>
      </a:spcAft>
      <a:defRPr sz="2000" b="1" kern="1200">
        <a:solidFill>
          <a:schemeClr val="bg1"/>
        </a:solidFill>
        <a:latin typeface="Arial" charset="0"/>
        <a:ea typeface="+mn-ea"/>
        <a:cs typeface="+mn-cs"/>
      </a:defRPr>
    </a:lvl4pPr>
    <a:lvl5pPr marL="1828800" algn="ctr" rtl="0" fontAlgn="base">
      <a:spcBef>
        <a:spcPct val="2000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00"/>
    <a:srgbClr val="FF9933"/>
    <a:srgbClr val="0066FF"/>
    <a:srgbClr val="E33142"/>
    <a:srgbClr val="FFFF00"/>
    <a:srgbClr val="000000"/>
    <a:srgbClr val="000066"/>
    <a:srgbClr val="663300"/>
    <a:srgbClr val="0000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62" autoAdjust="0"/>
    <p:restoredTop sz="94660"/>
  </p:normalViewPr>
  <p:slideViewPr>
    <p:cSldViewPr>
      <p:cViewPr varScale="1">
        <p:scale>
          <a:sx n="112" d="100"/>
          <a:sy n="112" d="100"/>
        </p:scale>
        <p:origin x="-1476" y="-90"/>
      </p:cViewPr>
      <p:guideLst>
        <p:guide orient="horz" pos="4416"/>
        <p:guide pos="336"/>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00" d="100"/>
        <a:sy n="100" d="100"/>
      </p:scale>
      <p:origin x="0" y="0"/>
    </p:cViewPr>
  </p:notesTextViewPr>
  <p:sorterViewPr>
    <p:cViewPr>
      <p:scale>
        <a:sx n="100" d="100"/>
        <a:sy n="100" d="100"/>
      </p:scale>
      <p:origin x="0" y="52818"/>
    </p:cViewPr>
  </p:sorterViewPr>
  <p:notesViewPr>
    <p:cSldViewPr>
      <p:cViewPr varScale="1">
        <p:scale>
          <a:sx n="32" d="100"/>
          <a:sy n="32" d="100"/>
        </p:scale>
        <p:origin x="-1578" y="-78"/>
      </p:cViewPr>
      <p:guideLst>
        <p:guide orient="horz" pos="2928"/>
        <p:guide pos="216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s>
</file>

<file path=ppt/_rels/viewProps.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slide" Target="slides/slide9.xml"/><Relationship Id="rId7" Type="http://schemas.openxmlformats.org/officeDocument/2006/relationships/slide" Target="slides/slide13.xml"/><Relationship Id="rId2" Type="http://schemas.openxmlformats.org/officeDocument/2006/relationships/slide" Target="slides/slide8.xml"/><Relationship Id="rId1" Type="http://schemas.openxmlformats.org/officeDocument/2006/relationships/slide" Target="slides/slide2.xml"/><Relationship Id="rId6" Type="http://schemas.openxmlformats.org/officeDocument/2006/relationships/slide" Target="slides/slide12.xml"/><Relationship Id="rId11" Type="http://schemas.openxmlformats.org/officeDocument/2006/relationships/slide" Target="slides/slide17.xml"/><Relationship Id="rId5" Type="http://schemas.openxmlformats.org/officeDocument/2006/relationships/slide" Target="slides/slide11.xml"/><Relationship Id="rId10" Type="http://schemas.openxmlformats.org/officeDocument/2006/relationships/slide" Target="slides/slide16.xml"/><Relationship Id="rId4" Type="http://schemas.openxmlformats.org/officeDocument/2006/relationships/slide" Target="slides/slide10.xml"/><Relationship Id="rId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0402" name="Rectangle 2"/>
          <p:cNvSpPr>
            <a:spLocks noGrp="1" noChangeArrowheads="1"/>
          </p:cNvSpPr>
          <p:nvPr>
            <p:ph type="hdr" sz="quarter"/>
          </p:nvPr>
        </p:nvSpPr>
        <p:spPr bwMode="auto">
          <a:xfrm>
            <a:off x="0" y="0"/>
            <a:ext cx="2982119" cy="464820"/>
          </a:xfrm>
          <a:prstGeom prst="rect">
            <a:avLst/>
          </a:prstGeom>
          <a:noFill/>
          <a:ln w="9525">
            <a:noFill/>
            <a:miter lim="800000"/>
            <a:headEnd/>
            <a:tailEnd/>
          </a:ln>
          <a:effectLst/>
        </p:spPr>
        <p:txBody>
          <a:bodyPr vert="horz" wrap="square" lIns="92437" tIns="46219" rIns="92437" bIns="46219" numCol="1" anchor="t" anchorCtr="0" compatLnSpc="1">
            <a:prstTxWarp prst="textNoShape">
              <a:avLst/>
            </a:prstTxWarp>
          </a:bodyPr>
          <a:lstStyle>
            <a:lvl1pPr algn="l">
              <a:spcBef>
                <a:spcPct val="0"/>
              </a:spcBef>
              <a:defRPr sz="1200" b="0">
                <a:solidFill>
                  <a:schemeClr val="tx1"/>
                </a:solidFill>
              </a:defRPr>
            </a:lvl1pPr>
          </a:lstStyle>
          <a:p>
            <a:pPr>
              <a:defRPr/>
            </a:pPr>
            <a:endParaRPr lang="en-US"/>
          </a:p>
        </p:txBody>
      </p:sp>
      <p:sp>
        <p:nvSpPr>
          <p:cNvPr id="230403" name="Rectangle 3"/>
          <p:cNvSpPr>
            <a:spLocks noGrp="1" noChangeArrowheads="1"/>
          </p:cNvSpPr>
          <p:nvPr>
            <p:ph type="dt" sz="quarter" idx="1"/>
          </p:nvPr>
        </p:nvSpPr>
        <p:spPr bwMode="auto">
          <a:xfrm>
            <a:off x="3899694" y="0"/>
            <a:ext cx="2982119" cy="464820"/>
          </a:xfrm>
          <a:prstGeom prst="rect">
            <a:avLst/>
          </a:prstGeom>
          <a:noFill/>
          <a:ln w="9525">
            <a:noFill/>
            <a:miter lim="800000"/>
            <a:headEnd/>
            <a:tailEnd/>
          </a:ln>
          <a:effectLst/>
        </p:spPr>
        <p:txBody>
          <a:bodyPr vert="horz" wrap="square" lIns="92437" tIns="46219" rIns="92437" bIns="46219" numCol="1" anchor="t" anchorCtr="0" compatLnSpc="1">
            <a:prstTxWarp prst="textNoShape">
              <a:avLst/>
            </a:prstTxWarp>
          </a:bodyPr>
          <a:lstStyle>
            <a:lvl1pPr algn="r">
              <a:spcBef>
                <a:spcPct val="0"/>
              </a:spcBef>
              <a:defRPr sz="1200" b="0">
                <a:solidFill>
                  <a:schemeClr val="tx1"/>
                </a:solidFill>
              </a:defRPr>
            </a:lvl1pPr>
          </a:lstStyle>
          <a:p>
            <a:pPr>
              <a:defRPr/>
            </a:pPr>
            <a:endParaRPr lang="en-US"/>
          </a:p>
        </p:txBody>
      </p:sp>
      <p:sp>
        <p:nvSpPr>
          <p:cNvPr id="230404" name="Rectangle 4"/>
          <p:cNvSpPr>
            <a:spLocks noGrp="1" noChangeArrowheads="1"/>
          </p:cNvSpPr>
          <p:nvPr>
            <p:ph type="ftr" sz="quarter" idx="2"/>
          </p:nvPr>
        </p:nvSpPr>
        <p:spPr bwMode="auto">
          <a:xfrm>
            <a:off x="0" y="8831580"/>
            <a:ext cx="2982119" cy="464820"/>
          </a:xfrm>
          <a:prstGeom prst="rect">
            <a:avLst/>
          </a:prstGeom>
          <a:noFill/>
          <a:ln w="9525">
            <a:noFill/>
            <a:miter lim="800000"/>
            <a:headEnd/>
            <a:tailEnd/>
          </a:ln>
          <a:effectLst/>
        </p:spPr>
        <p:txBody>
          <a:bodyPr vert="horz" wrap="square" lIns="92437" tIns="46219" rIns="92437" bIns="46219" numCol="1" anchor="b" anchorCtr="0" compatLnSpc="1">
            <a:prstTxWarp prst="textNoShape">
              <a:avLst/>
            </a:prstTxWarp>
          </a:bodyPr>
          <a:lstStyle>
            <a:lvl1pPr algn="l">
              <a:spcBef>
                <a:spcPct val="0"/>
              </a:spcBef>
              <a:defRPr sz="1200" b="0">
                <a:solidFill>
                  <a:schemeClr val="tx1"/>
                </a:solidFill>
              </a:defRPr>
            </a:lvl1pPr>
          </a:lstStyle>
          <a:p>
            <a:pPr>
              <a:defRPr/>
            </a:pPr>
            <a:endParaRPr lang="en-US"/>
          </a:p>
        </p:txBody>
      </p:sp>
      <p:sp>
        <p:nvSpPr>
          <p:cNvPr id="230405" name="Rectangle 5"/>
          <p:cNvSpPr>
            <a:spLocks noGrp="1" noChangeArrowheads="1"/>
          </p:cNvSpPr>
          <p:nvPr>
            <p:ph type="sldNum" sz="quarter" idx="3"/>
          </p:nvPr>
        </p:nvSpPr>
        <p:spPr bwMode="auto">
          <a:xfrm>
            <a:off x="3899694" y="8831580"/>
            <a:ext cx="2982119" cy="464820"/>
          </a:xfrm>
          <a:prstGeom prst="rect">
            <a:avLst/>
          </a:prstGeom>
          <a:noFill/>
          <a:ln w="9525">
            <a:noFill/>
            <a:miter lim="800000"/>
            <a:headEnd/>
            <a:tailEnd/>
          </a:ln>
          <a:effectLst/>
        </p:spPr>
        <p:txBody>
          <a:bodyPr vert="horz" wrap="square" lIns="92437" tIns="46219" rIns="92437" bIns="46219" numCol="1" anchor="b" anchorCtr="0" compatLnSpc="1">
            <a:prstTxWarp prst="textNoShape">
              <a:avLst/>
            </a:prstTxWarp>
          </a:bodyPr>
          <a:lstStyle>
            <a:lvl1pPr algn="r">
              <a:spcBef>
                <a:spcPct val="0"/>
              </a:spcBef>
              <a:defRPr sz="1200" b="0">
                <a:solidFill>
                  <a:schemeClr val="tx1"/>
                </a:solidFill>
              </a:defRPr>
            </a:lvl1pPr>
          </a:lstStyle>
          <a:p>
            <a:pPr>
              <a:defRPr/>
            </a:pPr>
            <a:fld id="{1E90F305-8EF4-4A95-A28F-FB3932FE2C0B}" type="slidenum">
              <a:rPr lang="en-US"/>
              <a:pPr>
                <a:defRPr/>
              </a:pPr>
              <a:t>‹#›</a:t>
            </a:fld>
            <a:endParaRPr lang="en-US"/>
          </a:p>
        </p:txBody>
      </p:sp>
    </p:spTree>
    <p:extLst>
      <p:ext uri="{BB962C8B-B14F-4D97-AF65-F5344CB8AC3E}">
        <p14:creationId xmlns="" xmlns:p14="http://schemas.microsoft.com/office/powerpoint/2010/main" val="3544680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82119" cy="464820"/>
          </a:xfrm>
          <a:prstGeom prst="rect">
            <a:avLst/>
          </a:prstGeom>
          <a:noFill/>
          <a:ln w="9525">
            <a:noFill/>
            <a:miter lim="800000"/>
            <a:headEnd/>
            <a:tailEnd/>
          </a:ln>
          <a:effectLst/>
        </p:spPr>
        <p:txBody>
          <a:bodyPr vert="horz" wrap="square" lIns="92437" tIns="46219" rIns="92437" bIns="46219" numCol="1" anchor="t" anchorCtr="0" compatLnSpc="1">
            <a:prstTxWarp prst="textNoShape">
              <a:avLst/>
            </a:prstTxWarp>
          </a:bodyPr>
          <a:lstStyle>
            <a:lvl1pPr algn="l">
              <a:spcBef>
                <a:spcPct val="0"/>
              </a:spcBef>
              <a:defRPr sz="1200" b="0">
                <a:solidFill>
                  <a:schemeClr val="tx1"/>
                </a:solidFill>
                <a:latin typeface="Times New Roman" pitchFamily="18" charset="0"/>
              </a:defRPr>
            </a:lvl1pPr>
          </a:lstStyle>
          <a:p>
            <a:pPr>
              <a:defRPr/>
            </a:pPr>
            <a:endParaRPr lang="en-US"/>
          </a:p>
        </p:txBody>
      </p:sp>
      <p:sp>
        <p:nvSpPr>
          <p:cNvPr id="11267" name="Rectangle 3"/>
          <p:cNvSpPr>
            <a:spLocks noGrp="1" noChangeArrowheads="1"/>
          </p:cNvSpPr>
          <p:nvPr>
            <p:ph type="dt" idx="1"/>
          </p:nvPr>
        </p:nvSpPr>
        <p:spPr bwMode="auto">
          <a:xfrm>
            <a:off x="3899694" y="0"/>
            <a:ext cx="2982119" cy="464820"/>
          </a:xfrm>
          <a:prstGeom prst="rect">
            <a:avLst/>
          </a:prstGeom>
          <a:noFill/>
          <a:ln w="9525">
            <a:noFill/>
            <a:miter lim="800000"/>
            <a:headEnd/>
            <a:tailEnd/>
          </a:ln>
          <a:effectLst/>
        </p:spPr>
        <p:txBody>
          <a:bodyPr vert="horz" wrap="square" lIns="92437" tIns="46219" rIns="92437" bIns="46219" numCol="1" anchor="t" anchorCtr="0" compatLnSpc="1">
            <a:prstTxWarp prst="textNoShape">
              <a:avLst/>
            </a:prstTxWarp>
          </a:bodyPr>
          <a:lstStyle>
            <a:lvl1pPr algn="r">
              <a:spcBef>
                <a:spcPct val="0"/>
              </a:spcBef>
              <a:defRPr sz="1200" b="0">
                <a:solidFill>
                  <a:schemeClr val="tx1"/>
                </a:solidFill>
                <a:latin typeface="Times New Roman" pitchFamily="18" charset="0"/>
              </a:defRPr>
            </a:lvl1pPr>
          </a:lstStyle>
          <a:p>
            <a:pPr>
              <a:defRPr/>
            </a:pPr>
            <a:endParaRPr lang="en-US"/>
          </a:p>
        </p:txBody>
      </p:sp>
      <p:sp>
        <p:nvSpPr>
          <p:cNvPr id="86020" name="Rectangle 4"/>
          <p:cNvSpPr>
            <a:spLocks noGrp="1" noRot="1" noChangeAspect="1" noChangeArrowheads="1" noTextEdit="1"/>
          </p:cNvSpPr>
          <p:nvPr>
            <p:ph type="sldImg" idx="2"/>
          </p:nvPr>
        </p:nvSpPr>
        <p:spPr bwMode="auto">
          <a:xfrm>
            <a:off x="927100" y="698500"/>
            <a:ext cx="5027613"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17575" y="4415790"/>
            <a:ext cx="5046663" cy="4183380"/>
          </a:xfrm>
          <a:prstGeom prst="rect">
            <a:avLst/>
          </a:prstGeom>
          <a:noFill/>
          <a:ln w="9525">
            <a:noFill/>
            <a:miter lim="800000"/>
            <a:headEnd/>
            <a:tailEnd/>
          </a:ln>
          <a:effectLst/>
        </p:spPr>
        <p:txBody>
          <a:bodyPr vert="horz" wrap="square" lIns="92437" tIns="46219" rIns="92437" bIns="462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31580"/>
            <a:ext cx="2982119" cy="464820"/>
          </a:xfrm>
          <a:prstGeom prst="rect">
            <a:avLst/>
          </a:prstGeom>
          <a:noFill/>
          <a:ln w="9525">
            <a:noFill/>
            <a:miter lim="800000"/>
            <a:headEnd/>
            <a:tailEnd/>
          </a:ln>
          <a:effectLst/>
        </p:spPr>
        <p:txBody>
          <a:bodyPr vert="horz" wrap="square" lIns="92437" tIns="46219" rIns="92437" bIns="46219" numCol="1" anchor="b" anchorCtr="0" compatLnSpc="1">
            <a:prstTxWarp prst="textNoShape">
              <a:avLst/>
            </a:prstTxWarp>
          </a:bodyPr>
          <a:lstStyle>
            <a:lvl1pPr algn="l">
              <a:spcBef>
                <a:spcPct val="0"/>
              </a:spcBef>
              <a:defRPr sz="1200" b="0">
                <a:solidFill>
                  <a:schemeClr val="tx1"/>
                </a:solidFill>
                <a:latin typeface="Times New Roman" pitchFamily="18" charset="0"/>
              </a:defRPr>
            </a:lvl1pPr>
          </a:lstStyle>
          <a:p>
            <a:pPr>
              <a:defRPr/>
            </a:pPr>
            <a:endParaRPr lang="en-US"/>
          </a:p>
        </p:txBody>
      </p:sp>
      <p:sp>
        <p:nvSpPr>
          <p:cNvPr id="11271" name="Rectangle 7"/>
          <p:cNvSpPr>
            <a:spLocks noGrp="1" noChangeArrowheads="1"/>
          </p:cNvSpPr>
          <p:nvPr>
            <p:ph type="sldNum" sz="quarter" idx="5"/>
          </p:nvPr>
        </p:nvSpPr>
        <p:spPr bwMode="auto">
          <a:xfrm>
            <a:off x="3899694" y="8831580"/>
            <a:ext cx="2982119" cy="464820"/>
          </a:xfrm>
          <a:prstGeom prst="rect">
            <a:avLst/>
          </a:prstGeom>
          <a:noFill/>
          <a:ln w="9525">
            <a:noFill/>
            <a:miter lim="800000"/>
            <a:headEnd/>
            <a:tailEnd/>
          </a:ln>
          <a:effectLst/>
        </p:spPr>
        <p:txBody>
          <a:bodyPr vert="horz" wrap="square" lIns="92437" tIns="46219" rIns="92437" bIns="46219" numCol="1" anchor="b" anchorCtr="0" compatLnSpc="1">
            <a:prstTxWarp prst="textNoShape">
              <a:avLst/>
            </a:prstTxWarp>
          </a:bodyPr>
          <a:lstStyle>
            <a:lvl1pPr algn="r">
              <a:spcBef>
                <a:spcPct val="0"/>
              </a:spcBef>
              <a:defRPr sz="1200" b="0">
                <a:solidFill>
                  <a:schemeClr val="tx1"/>
                </a:solidFill>
                <a:latin typeface="Times New Roman" pitchFamily="18" charset="0"/>
              </a:defRPr>
            </a:lvl1pPr>
          </a:lstStyle>
          <a:p>
            <a:pPr>
              <a:defRPr/>
            </a:pPr>
            <a:fld id="{D9893896-6783-4F4A-ABE6-CC2287A8EE20}" type="slidenum">
              <a:rPr lang="en-US"/>
              <a:pPr>
                <a:defRPr/>
              </a:pPr>
              <a:t>‹#›</a:t>
            </a:fld>
            <a:endParaRPr lang="en-US"/>
          </a:p>
        </p:txBody>
      </p:sp>
    </p:spTree>
    <p:extLst>
      <p:ext uri="{BB962C8B-B14F-4D97-AF65-F5344CB8AC3E}">
        <p14:creationId xmlns="" xmlns:p14="http://schemas.microsoft.com/office/powerpoint/2010/main" val="20854052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212975"/>
            <a:ext cx="8734425" cy="152717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541463" y="4037013"/>
            <a:ext cx="7194550" cy="18192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14350" y="285750"/>
            <a:ext cx="9248775" cy="118745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514350" y="1662113"/>
            <a:ext cx="9248775" cy="470058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1725" y="285750"/>
            <a:ext cx="2311400" cy="6076950"/>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14350" y="285750"/>
            <a:ext cx="6784975" cy="60769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14350" y="285750"/>
            <a:ext cx="9248775" cy="118745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14350" y="1662113"/>
            <a:ext cx="4548188" cy="47005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5214938" y="1662113"/>
            <a:ext cx="4548187" cy="4700587"/>
          </a:xfrm>
          <a:prstGeom prst="rect">
            <a:avLst/>
          </a:prstGeom>
        </p:spPr>
        <p:txBody>
          <a:bodyPr/>
          <a:lstStyle/>
          <a:p>
            <a:pPr lvl="0"/>
            <a:endParaRPr lang="en-GB" noProof="0" smtClean="0"/>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14350" y="285750"/>
            <a:ext cx="9248775" cy="1187450"/>
          </a:xfrm>
          <a:prstGeom prst="rect">
            <a:avLst/>
          </a:prstGeo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514350" y="1662113"/>
            <a:ext cx="4548188" cy="4700587"/>
          </a:xfrm>
          <a:prstGeom prst="rect">
            <a:avLst/>
          </a:prstGeom>
        </p:spPr>
        <p:txBody>
          <a:bodyPr/>
          <a:lstStyle/>
          <a:p>
            <a:pPr lvl="0"/>
            <a:endParaRPr lang="en-GB" noProof="0" smtClean="0"/>
          </a:p>
        </p:txBody>
      </p:sp>
      <p:sp>
        <p:nvSpPr>
          <p:cNvPr id="4" name="Text Placeholder 3"/>
          <p:cNvSpPr>
            <a:spLocks noGrp="1"/>
          </p:cNvSpPr>
          <p:nvPr>
            <p:ph type="body" sz="half" idx="2"/>
          </p:nvPr>
        </p:nvSpPr>
        <p:spPr>
          <a:xfrm>
            <a:off x="5214938" y="1662113"/>
            <a:ext cx="4548187" cy="47005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14350" y="285750"/>
            <a:ext cx="9248775" cy="118745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514350" y="1662113"/>
            <a:ext cx="9248775" cy="2273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14350" y="4087813"/>
            <a:ext cx="9248775" cy="22748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285750"/>
            <a:ext cx="9248775" cy="118745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514350" y="1662113"/>
            <a:ext cx="9248775" cy="47005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213" y="4576763"/>
            <a:ext cx="8736012" cy="1414462"/>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11213" y="3019425"/>
            <a:ext cx="8736012" cy="1557338"/>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285750"/>
            <a:ext cx="9248775" cy="118745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514350" y="1662113"/>
            <a:ext cx="4548188" cy="47005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14938" y="1662113"/>
            <a:ext cx="4548187" cy="47005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85750"/>
            <a:ext cx="9248775" cy="118745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14350" y="1593850"/>
            <a:ext cx="4540250" cy="6651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259013"/>
            <a:ext cx="4540250" cy="410368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221288" y="1593850"/>
            <a:ext cx="4541837" cy="6651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1288" y="2259013"/>
            <a:ext cx="4541837" cy="410368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350" y="285750"/>
            <a:ext cx="9248775" cy="1187450"/>
          </a:xfrm>
          <a:prstGeom prst="rect">
            <a:avLst/>
          </a:prstGeom>
        </p:spPr>
        <p:txBody>
          <a:bodyPr/>
          <a:lstStyle/>
          <a:p>
            <a:r>
              <a:rPr lang="en-US" smtClean="0"/>
              <a:t>Click to edit Master title style</a:t>
            </a:r>
            <a:endParaRPr lang="en-GB"/>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84163"/>
            <a:ext cx="3381375" cy="120650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017963" y="284163"/>
            <a:ext cx="5745162" cy="60785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14350" y="1490663"/>
            <a:ext cx="3381375" cy="487203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4538" y="4986338"/>
            <a:ext cx="6165850" cy="588962"/>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14538" y="636588"/>
            <a:ext cx="6165850" cy="42735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014538" y="5575300"/>
            <a:ext cx="6165850" cy="8350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tile tx="0" ty="0" sx="100000" sy="100000" flip="none" algn="tl"/>
        </a:blipFill>
        <a:effectLst/>
      </p:bgPr>
    </p:bg>
    <p:spTree>
      <p:nvGrpSpPr>
        <p:cNvPr id="1" name=""/>
        <p:cNvGrpSpPr/>
        <p:nvPr/>
      </p:nvGrpSpPr>
      <p:grpSpPr>
        <a:xfrm>
          <a:off x="0" y="0"/>
          <a:ext cx="0" cy="0"/>
          <a:chOff x="0" y="0"/>
          <a:chExt cx="0" cy="0"/>
        </a:xfrm>
      </p:grpSpPr>
      <p:sp>
        <p:nvSpPr>
          <p:cNvPr id="15386" name="Rectangle 26"/>
          <p:cNvSpPr>
            <a:spLocks noChangeArrowheads="1"/>
          </p:cNvSpPr>
          <p:nvPr userDrawn="1"/>
        </p:nvSpPr>
        <p:spPr bwMode="auto">
          <a:xfrm>
            <a:off x="0" y="0"/>
            <a:ext cx="10277475" cy="685800"/>
          </a:xfrm>
          <a:prstGeom prst="rect">
            <a:avLst/>
          </a:prstGeom>
          <a:gradFill rotWithShape="0">
            <a:gsLst>
              <a:gs pos="0">
                <a:srgbClr val="0099FF"/>
              </a:gs>
              <a:gs pos="100000">
                <a:schemeClr val="accent2"/>
              </a:gs>
            </a:gsLst>
            <a:lin ang="5400000" scaled="1"/>
          </a:gradFill>
          <a:ln w="9525">
            <a:noFill/>
            <a:miter lim="800000"/>
            <a:headEnd/>
            <a:tailEnd/>
          </a:ln>
          <a:effectLst/>
        </p:spPr>
        <p:txBody>
          <a:bodyPr wrap="none" anchor="ctr"/>
          <a:lstStyle/>
          <a:p>
            <a:pPr>
              <a:defRPr/>
            </a:pPr>
            <a:endParaRPr lang="en-GB"/>
          </a:p>
        </p:txBody>
      </p:sp>
      <p:sp>
        <p:nvSpPr>
          <p:cNvPr id="15368" name="Rectangle 8"/>
          <p:cNvSpPr>
            <a:spLocks noChangeArrowheads="1"/>
          </p:cNvSpPr>
          <p:nvPr/>
        </p:nvSpPr>
        <p:spPr bwMode="auto">
          <a:xfrm>
            <a:off x="1524000" y="6704013"/>
            <a:ext cx="6477000" cy="457200"/>
          </a:xfrm>
          <a:prstGeom prst="rect">
            <a:avLst/>
          </a:prstGeom>
          <a:noFill/>
          <a:ln w="9525">
            <a:noFill/>
            <a:miter lim="800000"/>
            <a:headEnd/>
            <a:tailEnd/>
          </a:ln>
          <a:effectLst/>
        </p:spPr>
        <p:txBody>
          <a:bodyPr lIns="99432" tIns="49716" rIns="99432" bIns="49716"/>
          <a:lstStyle/>
          <a:p>
            <a:pPr defTabSz="993775">
              <a:spcBef>
                <a:spcPct val="0"/>
              </a:spcBef>
              <a:defRPr/>
            </a:pPr>
            <a:r>
              <a:rPr lang="en-US" sz="1800">
                <a:solidFill>
                  <a:srgbClr val="000099"/>
                </a:solidFill>
              </a:rPr>
              <a:t>Bharat Electronics – Electronic Voting Machine (EVM)</a:t>
            </a:r>
          </a:p>
        </p:txBody>
      </p:sp>
      <p:sp>
        <p:nvSpPr>
          <p:cNvPr id="15369" name="Rectangle 9"/>
          <p:cNvSpPr>
            <a:spLocks noChangeArrowheads="1"/>
          </p:cNvSpPr>
          <p:nvPr/>
        </p:nvSpPr>
        <p:spPr bwMode="auto">
          <a:xfrm>
            <a:off x="9448800" y="6732588"/>
            <a:ext cx="828675" cy="238125"/>
          </a:xfrm>
          <a:prstGeom prst="rect">
            <a:avLst/>
          </a:prstGeom>
          <a:noFill/>
          <a:ln w="9525">
            <a:noFill/>
            <a:miter lim="800000"/>
            <a:headEnd/>
            <a:tailEnd/>
          </a:ln>
          <a:effectLst/>
        </p:spPr>
        <p:txBody>
          <a:bodyPr lIns="99432" tIns="49716" rIns="99432" bIns="49716"/>
          <a:lstStyle/>
          <a:p>
            <a:pPr algn="r" defTabSz="993775">
              <a:spcBef>
                <a:spcPct val="0"/>
              </a:spcBef>
              <a:defRPr/>
            </a:pPr>
            <a:fld id="{17011F08-03E7-44F6-B56A-08142B8408D5}" type="slidenum">
              <a:rPr lang="en-US" sz="1500">
                <a:solidFill>
                  <a:srgbClr val="000099"/>
                </a:solidFill>
                <a:latin typeface="Times New Roman" pitchFamily="18" charset="0"/>
              </a:rPr>
              <a:pPr algn="r" defTabSz="993775">
                <a:spcBef>
                  <a:spcPct val="0"/>
                </a:spcBef>
                <a:defRPr/>
              </a:pPr>
              <a:t>‹#›</a:t>
            </a:fld>
            <a:endParaRPr lang="en-US" sz="1500">
              <a:solidFill>
                <a:srgbClr val="000099"/>
              </a:solidFill>
              <a:latin typeface="Times New Roman" pitchFamily="18" charset="0"/>
            </a:endParaRPr>
          </a:p>
        </p:txBody>
      </p:sp>
      <p:sp>
        <p:nvSpPr>
          <p:cNvPr id="15378" name="Rectangle 18"/>
          <p:cNvSpPr>
            <a:spLocks noChangeArrowheads="1"/>
          </p:cNvSpPr>
          <p:nvPr userDrawn="1"/>
        </p:nvSpPr>
        <p:spPr bwMode="auto">
          <a:xfrm>
            <a:off x="0" y="6629400"/>
            <a:ext cx="10277475" cy="79375"/>
          </a:xfrm>
          <a:prstGeom prst="rect">
            <a:avLst/>
          </a:prstGeom>
          <a:gradFill rotWithShape="0">
            <a:gsLst>
              <a:gs pos="0">
                <a:srgbClr val="FFFFCC">
                  <a:gamma/>
                  <a:shade val="0"/>
                  <a:invGamma/>
                </a:srgbClr>
              </a:gs>
              <a:gs pos="50000">
                <a:srgbClr val="FFFFCC"/>
              </a:gs>
              <a:gs pos="100000">
                <a:srgbClr val="FFFFCC">
                  <a:gamma/>
                  <a:shade val="0"/>
                  <a:invGamma/>
                </a:srgbClr>
              </a:gs>
            </a:gsLst>
            <a:lin ang="5400000" scaled="1"/>
          </a:gradFill>
          <a:ln w="9525">
            <a:solidFill>
              <a:schemeClr val="accent2"/>
            </a:solidFill>
            <a:miter lim="800000"/>
            <a:headEnd/>
            <a:tailEnd/>
          </a:ln>
          <a:effectLst/>
        </p:spPr>
        <p:txBody>
          <a:bodyPr wrap="none" anchor="ctr"/>
          <a:lstStyle/>
          <a:p>
            <a:pPr>
              <a:defRPr/>
            </a:pPr>
            <a:endParaRPr lang="en-GB"/>
          </a:p>
        </p:txBody>
      </p:sp>
      <p:pic>
        <p:nvPicPr>
          <p:cNvPr id="30726" name="Picture 24" descr="C:\BELLogos\BE.jpg"/>
          <p:cNvPicPr>
            <a:picLocks noChangeAspect="1" noChangeArrowheads="1"/>
          </p:cNvPicPr>
          <p:nvPr userDrawn="1"/>
        </p:nvPicPr>
        <p:blipFill>
          <a:blip r:embed="rId17" cstate="print"/>
          <a:srcRect/>
          <a:stretch>
            <a:fillRect/>
          </a:stretch>
        </p:blipFill>
        <p:spPr bwMode="auto">
          <a:xfrm>
            <a:off x="0" y="0"/>
            <a:ext cx="892175" cy="6746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Lst>
  <p:transition>
    <p:random/>
  </p:transition>
  <p:txStyles>
    <p:titleStyle>
      <a:lvl1pPr algn="ctr" defTabSz="993775" rtl="0" eaLnBrk="0" fontAlgn="base" hangingPunct="0">
        <a:spcBef>
          <a:spcPct val="0"/>
        </a:spcBef>
        <a:spcAft>
          <a:spcPct val="0"/>
        </a:spcAft>
        <a:defRPr sz="3900" b="1">
          <a:solidFill>
            <a:srgbClr val="FFFFCC"/>
          </a:solidFill>
          <a:latin typeface="+mj-lt"/>
          <a:ea typeface="+mj-ea"/>
          <a:cs typeface="+mj-cs"/>
        </a:defRPr>
      </a:lvl1pPr>
      <a:lvl2pPr algn="ctr" defTabSz="993775" rtl="0" eaLnBrk="0" fontAlgn="base" hangingPunct="0">
        <a:spcBef>
          <a:spcPct val="0"/>
        </a:spcBef>
        <a:spcAft>
          <a:spcPct val="0"/>
        </a:spcAft>
        <a:defRPr sz="3900" b="1">
          <a:solidFill>
            <a:srgbClr val="FFFFCC"/>
          </a:solidFill>
          <a:latin typeface="Arial" charset="0"/>
        </a:defRPr>
      </a:lvl2pPr>
      <a:lvl3pPr algn="ctr" defTabSz="993775" rtl="0" eaLnBrk="0" fontAlgn="base" hangingPunct="0">
        <a:spcBef>
          <a:spcPct val="0"/>
        </a:spcBef>
        <a:spcAft>
          <a:spcPct val="0"/>
        </a:spcAft>
        <a:defRPr sz="3900" b="1">
          <a:solidFill>
            <a:srgbClr val="FFFFCC"/>
          </a:solidFill>
          <a:latin typeface="Arial" charset="0"/>
        </a:defRPr>
      </a:lvl3pPr>
      <a:lvl4pPr algn="ctr" defTabSz="993775" rtl="0" eaLnBrk="0" fontAlgn="base" hangingPunct="0">
        <a:spcBef>
          <a:spcPct val="0"/>
        </a:spcBef>
        <a:spcAft>
          <a:spcPct val="0"/>
        </a:spcAft>
        <a:defRPr sz="3900" b="1">
          <a:solidFill>
            <a:srgbClr val="FFFFCC"/>
          </a:solidFill>
          <a:latin typeface="Arial" charset="0"/>
        </a:defRPr>
      </a:lvl4pPr>
      <a:lvl5pPr algn="ctr" defTabSz="993775" rtl="0" eaLnBrk="0" fontAlgn="base" hangingPunct="0">
        <a:spcBef>
          <a:spcPct val="0"/>
        </a:spcBef>
        <a:spcAft>
          <a:spcPct val="0"/>
        </a:spcAft>
        <a:defRPr sz="3900" b="1">
          <a:solidFill>
            <a:srgbClr val="FFFFCC"/>
          </a:solidFill>
          <a:latin typeface="Arial" charset="0"/>
        </a:defRPr>
      </a:lvl5pPr>
      <a:lvl6pPr marL="457200" algn="ctr" defTabSz="993775" rtl="0" fontAlgn="base">
        <a:spcBef>
          <a:spcPct val="0"/>
        </a:spcBef>
        <a:spcAft>
          <a:spcPct val="0"/>
        </a:spcAft>
        <a:defRPr sz="3900" b="1">
          <a:solidFill>
            <a:srgbClr val="FFFFCC"/>
          </a:solidFill>
          <a:latin typeface="Arial" charset="0"/>
        </a:defRPr>
      </a:lvl6pPr>
      <a:lvl7pPr marL="914400" algn="ctr" defTabSz="993775" rtl="0" fontAlgn="base">
        <a:spcBef>
          <a:spcPct val="0"/>
        </a:spcBef>
        <a:spcAft>
          <a:spcPct val="0"/>
        </a:spcAft>
        <a:defRPr sz="3900" b="1">
          <a:solidFill>
            <a:srgbClr val="FFFFCC"/>
          </a:solidFill>
          <a:latin typeface="Arial" charset="0"/>
        </a:defRPr>
      </a:lvl7pPr>
      <a:lvl8pPr marL="1371600" algn="ctr" defTabSz="993775" rtl="0" fontAlgn="base">
        <a:spcBef>
          <a:spcPct val="0"/>
        </a:spcBef>
        <a:spcAft>
          <a:spcPct val="0"/>
        </a:spcAft>
        <a:defRPr sz="3900" b="1">
          <a:solidFill>
            <a:srgbClr val="FFFFCC"/>
          </a:solidFill>
          <a:latin typeface="Arial" charset="0"/>
        </a:defRPr>
      </a:lvl8pPr>
      <a:lvl9pPr marL="1828800" algn="ctr" defTabSz="993775" rtl="0" fontAlgn="base">
        <a:spcBef>
          <a:spcPct val="0"/>
        </a:spcBef>
        <a:spcAft>
          <a:spcPct val="0"/>
        </a:spcAft>
        <a:defRPr sz="3900" b="1">
          <a:solidFill>
            <a:srgbClr val="FFFFCC"/>
          </a:solidFill>
          <a:latin typeface="Arial" charset="0"/>
        </a:defRPr>
      </a:lvl9pPr>
    </p:titleStyle>
    <p:bodyStyle>
      <a:lvl1pPr marL="373063" indent="-373063" algn="l" defTabSz="993775" rtl="0" eaLnBrk="0" fontAlgn="base" hangingPunct="0">
        <a:spcBef>
          <a:spcPct val="20000"/>
        </a:spcBef>
        <a:spcAft>
          <a:spcPct val="0"/>
        </a:spcAft>
        <a:buChar char="•"/>
        <a:defRPr sz="3000">
          <a:solidFill>
            <a:srgbClr val="FFFFCC"/>
          </a:solidFill>
          <a:latin typeface="+mn-lt"/>
          <a:ea typeface="+mn-ea"/>
          <a:cs typeface="+mn-cs"/>
        </a:defRPr>
      </a:lvl1pPr>
      <a:lvl2pPr marL="808038" indent="-311150" algn="l" defTabSz="993775" rtl="0" eaLnBrk="0" fontAlgn="base" hangingPunct="0">
        <a:spcBef>
          <a:spcPct val="20000"/>
        </a:spcBef>
        <a:spcAft>
          <a:spcPct val="0"/>
        </a:spcAft>
        <a:buChar char="–"/>
        <a:defRPr sz="2600">
          <a:solidFill>
            <a:srgbClr val="FFFFCC"/>
          </a:solidFill>
          <a:latin typeface="+mn-lt"/>
        </a:defRPr>
      </a:lvl2pPr>
      <a:lvl3pPr marL="1243013" indent="-249238" algn="l" defTabSz="993775" rtl="0" eaLnBrk="0" fontAlgn="base" hangingPunct="0">
        <a:spcBef>
          <a:spcPct val="20000"/>
        </a:spcBef>
        <a:spcAft>
          <a:spcPct val="0"/>
        </a:spcAft>
        <a:buChar char="•"/>
        <a:defRPr sz="2600">
          <a:solidFill>
            <a:srgbClr val="FFFFCC"/>
          </a:solidFill>
          <a:latin typeface="+mn-lt"/>
        </a:defRPr>
      </a:lvl3pPr>
      <a:lvl4pPr marL="1739900" indent="-247650" algn="l" defTabSz="993775" rtl="0" eaLnBrk="0" fontAlgn="base" hangingPunct="0">
        <a:spcBef>
          <a:spcPct val="20000"/>
        </a:spcBef>
        <a:spcAft>
          <a:spcPct val="0"/>
        </a:spcAft>
        <a:buChar char="–"/>
        <a:defRPr sz="2200">
          <a:solidFill>
            <a:srgbClr val="FFFFCC"/>
          </a:solidFill>
          <a:latin typeface="+mn-lt"/>
        </a:defRPr>
      </a:lvl4pPr>
      <a:lvl5pPr marL="2236788" indent="-247650" algn="l" defTabSz="993775" rtl="0" eaLnBrk="0" fontAlgn="base" hangingPunct="0">
        <a:spcBef>
          <a:spcPct val="20000"/>
        </a:spcBef>
        <a:spcAft>
          <a:spcPct val="0"/>
        </a:spcAft>
        <a:buChar char="»"/>
        <a:defRPr sz="2200">
          <a:solidFill>
            <a:srgbClr val="FFFFCC"/>
          </a:solidFill>
          <a:latin typeface="+mn-lt"/>
        </a:defRPr>
      </a:lvl5pPr>
      <a:lvl6pPr marL="2693988" indent="-247650" algn="l" defTabSz="993775" rtl="0" fontAlgn="base">
        <a:spcBef>
          <a:spcPct val="20000"/>
        </a:spcBef>
        <a:spcAft>
          <a:spcPct val="0"/>
        </a:spcAft>
        <a:buChar char="»"/>
        <a:defRPr sz="2200">
          <a:solidFill>
            <a:srgbClr val="FFFFCC"/>
          </a:solidFill>
          <a:latin typeface="+mn-lt"/>
        </a:defRPr>
      </a:lvl6pPr>
      <a:lvl7pPr marL="3151188" indent="-247650" algn="l" defTabSz="993775" rtl="0" fontAlgn="base">
        <a:spcBef>
          <a:spcPct val="20000"/>
        </a:spcBef>
        <a:spcAft>
          <a:spcPct val="0"/>
        </a:spcAft>
        <a:buChar char="»"/>
        <a:defRPr sz="2200">
          <a:solidFill>
            <a:srgbClr val="FFFFCC"/>
          </a:solidFill>
          <a:latin typeface="+mn-lt"/>
        </a:defRPr>
      </a:lvl7pPr>
      <a:lvl8pPr marL="3608388" indent="-247650" algn="l" defTabSz="993775" rtl="0" fontAlgn="base">
        <a:spcBef>
          <a:spcPct val="20000"/>
        </a:spcBef>
        <a:spcAft>
          <a:spcPct val="0"/>
        </a:spcAft>
        <a:buChar char="»"/>
        <a:defRPr sz="2200">
          <a:solidFill>
            <a:srgbClr val="FFFFCC"/>
          </a:solidFill>
          <a:latin typeface="+mn-lt"/>
        </a:defRPr>
      </a:lvl8pPr>
      <a:lvl9pPr marL="4065588" indent="-247650" algn="l" defTabSz="993775" rtl="0" fontAlgn="base">
        <a:spcBef>
          <a:spcPct val="20000"/>
        </a:spcBef>
        <a:spcAft>
          <a:spcPct val="0"/>
        </a:spcAft>
        <a:buChar char="»"/>
        <a:defRPr sz="2200">
          <a:solidFill>
            <a:srgbClr val="FFFF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gi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jpeg"/><Relationship Id="rId1" Type="http://schemas.openxmlformats.org/officeDocument/2006/relationships/slideLayout" Target="../slideLayouts/slideLayout14.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050" descr="C:\BELFotos\Gif\militarycomm.gif"/>
          <p:cNvPicPr>
            <a:picLocks noChangeAspect="1" noChangeArrowheads="1" noCrop="1"/>
          </p:cNvPicPr>
          <p:nvPr/>
        </p:nvPicPr>
        <p:blipFill>
          <a:blip r:embed="rId2" cstate="print"/>
          <a:srcRect/>
          <a:stretch>
            <a:fillRect/>
          </a:stretch>
        </p:blipFill>
        <p:spPr bwMode="auto">
          <a:xfrm>
            <a:off x="228600" y="4343400"/>
            <a:ext cx="4724400" cy="2195513"/>
          </a:xfrm>
          <a:prstGeom prst="rect">
            <a:avLst/>
          </a:prstGeom>
          <a:noFill/>
          <a:ln w="9525">
            <a:noFill/>
            <a:miter lim="800000"/>
            <a:headEnd/>
            <a:tailEnd/>
          </a:ln>
        </p:spPr>
      </p:pic>
      <p:pic>
        <p:nvPicPr>
          <p:cNvPr id="31747" name="Picture 2051" descr="C:\BELFotos\BELUnits.gif"/>
          <p:cNvPicPr>
            <a:picLocks noChangeAspect="1" noChangeArrowheads="1"/>
          </p:cNvPicPr>
          <p:nvPr/>
        </p:nvPicPr>
        <p:blipFill>
          <a:blip r:embed="rId3" cstate="print"/>
          <a:srcRect/>
          <a:stretch>
            <a:fillRect/>
          </a:stretch>
        </p:blipFill>
        <p:spPr bwMode="auto">
          <a:xfrm>
            <a:off x="6153150" y="2598738"/>
            <a:ext cx="2794000" cy="3116262"/>
          </a:xfrm>
          <a:prstGeom prst="rect">
            <a:avLst/>
          </a:prstGeom>
          <a:noFill/>
          <a:ln w="9525">
            <a:noFill/>
            <a:miter lim="800000"/>
            <a:headEnd/>
            <a:tailEnd/>
          </a:ln>
        </p:spPr>
      </p:pic>
      <p:sp>
        <p:nvSpPr>
          <p:cNvPr id="31748" name="Rectangle 2052"/>
          <p:cNvSpPr>
            <a:spLocks noChangeArrowheads="1"/>
          </p:cNvSpPr>
          <p:nvPr/>
        </p:nvSpPr>
        <p:spPr bwMode="auto">
          <a:xfrm>
            <a:off x="3571875" y="0"/>
            <a:ext cx="3330575" cy="519113"/>
          </a:xfrm>
          <a:prstGeom prst="rect">
            <a:avLst/>
          </a:prstGeom>
          <a:noFill/>
          <a:ln w="9525">
            <a:noFill/>
            <a:miter lim="800000"/>
            <a:headEnd/>
            <a:tailEnd/>
          </a:ln>
        </p:spPr>
        <p:txBody>
          <a:bodyPr wrap="none">
            <a:spAutoFit/>
          </a:bodyPr>
          <a:lstStyle/>
          <a:p>
            <a:pPr>
              <a:spcBef>
                <a:spcPct val="0"/>
              </a:spcBef>
            </a:pPr>
            <a:r>
              <a:rPr lang="en-US" sz="2800">
                <a:solidFill>
                  <a:srgbClr val="FFFF00"/>
                </a:solidFill>
              </a:rPr>
              <a:t>Bharat Electronics</a:t>
            </a:r>
          </a:p>
        </p:txBody>
      </p:sp>
      <p:pic>
        <p:nvPicPr>
          <p:cNvPr id="31749" name="Picture 2054" descr="C:\BELLogos\bel5.gif"/>
          <p:cNvPicPr>
            <a:picLocks noChangeAspect="1" noChangeArrowheads="1"/>
          </p:cNvPicPr>
          <p:nvPr/>
        </p:nvPicPr>
        <p:blipFill>
          <a:blip r:embed="rId4" cstate="print"/>
          <a:srcRect/>
          <a:stretch>
            <a:fillRect/>
          </a:stretch>
        </p:blipFill>
        <p:spPr bwMode="auto">
          <a:xfrm>
            <a:off x="5257800" y="990600"/>
            <a:ext cx="4400550" cy="892175"/>
          </a:xfrm>
          <a:prstGeom prst="rect">
            <a:avLst/>
          </a:prstGeom>
          <a:solidFill>
            <a:schemeClr val="bg1"/>
          </a:solidFill>
          <a:ln w="9525">
            <a:noFill/>
            <a:miter lim="800000"/>
            <a:headEnd/>
            <a:tailEnd/>
          </a:ln>
        </p:spPr>
      </p:pic>
      <p:pic>
        <p:nvPicPr>
          <p:cNvPr id="31750" name="Picture 2057" descr="C:\WelcomeGif\welcome1.gif"/>
          <p:cNvPicPr>
            <a:picLocks noChangeAspect="1" noChangeArrowheads="1" noCrop="1"/>
          </p:cNvPicPr>
          <p:nvPr/>
        </p:nvPicPr>
        <p:blipFill>
          <a:blip r:embed="rId5" cstate="print"/>
          <a:srcRect/>
          <a:stretch>
            <a:fillRect/>
          </a:stretch>
        </p:blipFill>
        <p:spPr bwMode="auto">
          <a:xfrm>
            <a:off x="5105400" y="5883275"/>
            <a:ext cx="4943475" cy="809625"/>
          </a:xfrm>
          <a:prstGeom prst="rect">
            <a:avLst/>
          </a:prstGeom>
          <a:noFill/>
          <a:ln w="9525">
            <a:noFill/>
            <a:miter lim="800000"/>
            <a:headEnd/>
            <a:tailEnd/>
          </a:ln>
        </p:spPr>
      </p:pic>
      <p:sp>
        <p:nvSpPr>
          <p:cNvPr id="335882" name="AutoShape 2058"/>
          <p:cNvSpPr>
            <a:spLocks noChangeArrowheads="1"/>
          </p:cNvSpPr>
          <p:nvPr/>
        </p:nvSpPr>
        <p:spPr bwMode="auto">
          <a:xfrm>
            <a:off x="6134100" y="2039263"/>
            <a:ext cx="2801938" cy="442674"/>
          </a:xfrm>
          <a:prstGeom prst="roundRect">
            <a:avLst>
              <a:gd name="adj" fmla="val 16667"/>
            </a:avLst>
          </a:prstGeom>
          <a:gradFill rotWithShape="0">
            <a:gsLst>
              <a:gs pos="0">
                <a:schemeClr val="accent1"/>
              </a:gs>
              <a:gs pos="100000">
                <a:schemeClr val="accent1">
                  <a:gamma/>
                  <a:shade val="46275"/>
                  <a:invGamma/>
                </a:schemeClr>
              </a:gs>
            </a:gsLst>
            <a:lin ang="5400000" scaled="1"/>
          </a:gradFill>
          <a:ln w="9525">
            <a:noFill/>
            <a:round/>
            <a:headEnd/>
            <a:tailEnd/>
          </a:ln>
          <a:effectLst/>
        </p:spPr>
        <p:txBody>
          <a:bodyPr anchor="ctr">
            <a:spAutoFit/>
          </a:bodyPr>
          <a:lstStyle/>
          <a:p>
            <a:pPr eaLnBrk="0" hangingPunct="0">
              <a:spcBef>
                <a:spcPct val="0"/>
              </a:spcBef>
              <a:defRPr/>
            </a:pPr>
            <a:r>
              <a:rPr lang="en-US" dirty="0" smtClean="0">
                <a:solidFill>
                  <a:srgbClr val="FFFF00"/>
                </a:solidFill>
              </a:rPr>
              <a:t>www.bel-india.in</a:t>
            </a:r>
            <a:endParaRPr lang="en-US" dirty="0">
              <a:solidFill>
                <a:srgbClr val="FFFF00"/>
              </a:solidFill>
            </a:endParaRPr>
          </a:p>
        </p:txBody>
      </p:sp>
      <p:pic>
        <p:nvPicPr>
          <p:cNvPr id="31752" name="Picture 2059" descr="D:\QualQuiz\QualQuiz2Q\BELCorpOffice.jpg"/>
          <p:cNvPicPr>
            <a:picLocks noChangeAspect="1" noChangeArrowheads="1"/>
          </p:cNvPicPr>
          <p:nvPr/>
        </p:nvPicPr>
        <p:blipFill>
          <a:blip r:embed="rId6" cstate="print"/>
          <a:srcRect/>
          <a:stretch>
            <a:fillRect/>
          </a:stretch>
        </p:blipFill>
        <p:spPr bwMode="auto">
          <a:xfrm>
            <a:off x="228600" y="800100"/>
            <a:ext cx="4724400" cy="35433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80" name="AutoShape 1036"/>
          <p:cNvSpPr>
            <a:spLocks noChangeArrowheads="1"/>
          </p:cNvSpPr>
          <p:nvPr/>
        </p:nvSpPr>
        <p:spPr bwMode="auto">
          <a:xfrm>
            <a:off x="304800" y="5638800"/>
            <a:ext cx="9677400" cy="685800"/>
          </a:xfrm>
          <a:prstGeom prst="roundRect">
            <a:avLst>
              <a:gd name="adj" fmla="val 16667"/>
            </a:avLst>
          </a:prstGeom>
          <a:solidFill>
            <a:schemeClr val="accent1"/>
          </a:solidFill>
          <a:ln w="9525">
            <a:solidFill>
              <a:schemeClr val="tx1"/>
            </a:solidFill>
            <a:round/>
            <a:headEnd/>
            <a:tailEnd/>
          </a:ln>
        </p:spPr>
        <p:txBody>
          <a:bodyPr anchor="ctr"/>
          <a:lstStyle/>
          <a:p>
            <a:pPr algn="l">
              <a:lnSpc>
                <a:spcPct val="80000"/>
              </a:lnSpc>
            </a:pPr>
            <a:r>
              <a:rPr lang="en-US" dirty="0">
                <a:solidFill>
                  <a:srgbClr val="FFFF00"/>
                </a:solidFill>
              </a:rPr>
              <a:t>Now press the last candidate’s  button on the </a:t>
            </a:r>
            <a:r>
              <a:rPr lang="en-US" dirty="0" smtClean="0">
                <a:solidFill>
                  <a:srgbClr val="FFFF00"/>
                </a:solidFill>
              </a:rPr>
              <a:t>Ballot </a:t>
            </a:r>
            <a:r>
              <a:rPr lang="en-US" dirty="0">
                <a:solidFill>
                  <a:srgbClr val="FFFF00"/>
                </a:solidFill>
              </a:rPr>
              <a:t>Unit</a:t>
            </a:r>
          </a:p>
        </p:txBody>
      </p:sp>
      <p:sp>
        <p:nvSpPr>
          <p:cNvPr id="49155" name="Rectangle 1041"/>
          <p:cNvSpPr>
            <a:spLocks noGrp="1" noChangeArrowheads="1"/>
          </p:cNvSpPr>
          <p:nvPr>
            <p:ph type="title"/>
          </p:nvPr>
        </p:nvSpPr>
        <p:spPr bwMode="auto">
          <a:xfrm>
            <a:off x="771525" y="0"/>
            <a:ext cx="8734425" cy="6762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smtClean="0">
                <a:solidFill>
                  <a:srgbClr val="FFFF00"/>
                </a:solidFill>
              </a:rPr>
              <a:t>EVM – Candidates Setting</a:t>
            </a:r>
          </a:p>
        </p:txBody>
      </p:sp>
      <p:grpSp>
        <p:nvGrpSpPr>
          <p:cNvPr id="2" name="Group 1065"/>
          <p:cNvGrpSpPr>
            <a:grpSpLocks/>
          </p:cNvGrpSpPr>
          <p:nvPr/>
        </p:nvGrpSpPr>
        <p:grpSpPr bwMode="auto">
          <a:xfrm>
            <a:off x="322263" y="2286000"/>
            <a:ext cx="9659937" cy="685800"/>
            <a:chOff x="203" y="1440"/>
            <a:chExt cx="6085" cy="432"/>
          </a:xfrm>
        </p:grpSpPr>
        <p:sp>
          <p:nvSpPr>
            <p:cNvPr id="49175" name="AutoShape 1032"/>
            <p:cNvSpPr>
              <a:spLocks noChangeArrowheads="1"/>
            </p:cNvSpPr>
            <p:nvPr/>
          </p:nvSpPr>
          <p:spPr bwMode="auto">
            <a:xfrm>
              <a:off x="203" y="1440"/>
              <a:ext cx="6085" cy="432"/>
            </a:xfrm>
            <a:prstGeom prst="roundRect">
              <a:avLst>
                <a:gd name="adj" fmla="val 16667"/>
              </a:avLst>
            </a:prstGeom>
            <a:solidFill>
              <a:schemeClr val="accent1"/>
            </a:solidFill>
            <a:ln w="9525">
              <a:solidFill>
                <a:schemeClr val="tx1"/>
              </a:solidFill>
              <a:round/>
              <a:headEnd/>
              <a:tailEnd/>
            </a:ln>
          </p:spPr>
          <p:txBody>
            <a:bodyPr anchor="ctr"/>
            <a:lstStyle/>
            <a:p>
              <a:pPr algn="l">
                <a:spcBef>
                  <a:spcPct val="0"/>
                </a:spcBef>
              </a:pPr>
              <a:r>
                <a:rPr lang="en-US" dirty="0">
                  <a:solidFill>
                    <a:srgbClr val="FFFF00"/>
                  </a:solidFill>
                </a:rPr>
                <a:t>Press the</a:t>
              </a:r>
              <a:r>
                <a:rPr lang="en-US" dirty="0">
                  <a:solidFill>
                    <a:srgbClr val="800000"/>
                  </a:solidFill>
                </a:rPr>
                <a:t>                     </a:t>
              </a:r>
              <a:r>
                <a:rPr lang="en-US" dirty="0">
                  <a:solidFill>
                    <a:srgbClr val="FFFF00"/>
                  </a:solidFill>
                </a:rPr>
                <a:t>button and wait till</a:t>
              </a:r>
              <a:r>
                <a:rPr lang="en-US" dirty="0">
                  <a:solidFill>
                    <a:srgbClr val="800000"/>
                  </a:solidFill>
                </a:rPr>
                <a:t>                                    </a:t>
              </a:r>
              <a:r>
                <a:rPr lang="en-US" dirty="0">
                  <a:solidFill>
                    <a:srgbClr val="FFFF00"/>
                  </a:solidFill>
                </a:rPr>
                <a:t>is displayed</a:t>
              </a:r>
            </a:p>
          </p:txBody>
        </p:sp>
        <p:sp>
          <p:nvSpPr>
            <p:cNvPr id="49176" name="AutoShape 1033"/>
            <p:cNvSpPr>
              <a:spLocks noChangeArrowheads="1"/>
            </p:cNvSpPr>
            <p:nvPr/>
          </p:nvSpPr>
          <p:spPr bwMode="auto">
            <a:xfrm>
              <a:off x="1104" y="1572"/>
              <a:ext cx="768" cy="192"/>
            </a:xfrm>
            <a:prstGeom prst="roundRect">
              <a:avLst>
                <a:gd name="adj" fmla="val 16667"/>
              </a:avLst>
            </a:prstGeom>
            <a:solidFill>
              <a:schemeClr val="tx1"/>
            </a:solidFill>
            <a:ln w="9525">
              <a:solidFill>
                <a:schemeClr val="tx1"/>
              </a:solidFill>
              <a:round/>
              <a:headEnd/>
              <a:tailEnd/>
            </a:ln>
          </p:spPr>
          <p:txBody>
            <a:bodyPr wrap="none" anchor="ctr"/>
            <a:lstStyle/>
            <a:p>
              <a:pPr algn="l">
                <a:spcBef>
                  <a:spcPct val="0"/>
                </a:spcBef>
              </a:pPr>
              <a:r>
                <a:rPr lang="en-US"/>
                <a:t>Close</a:t>
              </a:r>
            </a:p>
          </p:txBody>
        </p:sp>
        <p:sp>
          <p:nvSpPr>
            <p:cNvPr id="49177" name="AutoShape 1047"/>
            <p:cNvSpPr>
              <a:spLocks noChangeArrowheads="1"/>
            </p:cNvSpPr>
            <p:nvPr/>
          </p:nvSpPr>
          <p:spPr bwMode="auto">
            <a:xfrm>
              <a:off x="3504" y="1572"/>
              <a:ext cx="1296" cy="180"/>
            </a:xfrm>
            <a:prstGeom prst="roundRect">
              <a:avLst>
                <a:gd name="adj" fmla="val 16667"/>
              </a:avLst>
            </a:prstGeom>
            <a:solidFill>
              <a:schemeClr val="accent1">
                <a:lumMod val="40000"/>
                <a:lumOff val="60000"/>
              </a:schemeClr>
            </a:solidFill>
            <a:ln w="9525">
              <a:solidFill>
                <a:schemeClr val="tx1"/>
              </a:solidFill>
              <a:round/>
              <a:headEnd/>
              <a:tailEnd/>
            </a:ln>
          </p:spPr>
          <p:txBody>
            <a:bodyPr wrap="none" anchor="ctr"/>
            <a:lstStyle/>
            <a:p>
              <a:pPr algn="l">
                <a:spcBef>
                  <a:spcPct val="0"/>
                </a:spcBef>
              </a:pPr>
              <a:r>
                <a:rPr lang="en-US" dirty="0">
                  <a:solidFill>
                    <a:srgbClr val="FF0000"/>
                  </a:solidFill>
                </a:rPr>
                <a:t>POLL CLOSED</a:t>
              </a:r>
            </a:p>
          </p:txBody>
        </p:sp>
      </p:grpSp>
      <p:grpSp>
        <p:nvGrpSpPr>
          <p:cNvPr id="3" name="Group 1066"/>
          <p:cNvGrpSpPr>
            <a:grpSpLocks/>
          </p:cNvGrpSpPr>
          <p:nvPr/>
        </p:nvGrpSpPr>
        <p:grpSpPr bwMode="auto">
          <a:xfrm>
            <a:off x="304800" y="3124200"/>
            <a:ext cx="9677400" cy="685800"/>
            <a:chOff x="192" y="1968"/>
            <a:chExt cx="6096" cy="432"/>
          </a:xfrm>
        </p:grpSpPr>
        <p:sp>
          <p:nvSpPr>
            <p:cNvPr id="49172" name="AutoShape 1034"/>
            <p:cNvSpPr>
              <a:spLocks noChangeArrowheads="1"/>
            </p:cNvSpPr>
            <p:nvPr/>
          </p:nvSpPr>
          <p:spPr bwMode="auto">
            <a:xfrm>
              <a:off x="192" y="1968"/>
              <a:ext cx="6096" cy="432"/>
            </a:xfrm>
            <a:prstGeom prst="roundRect">
              <a:avLst>
                <a:gd name="adj" fmla="val 16667"/>
              </a:avLst>
            </a:prstGeom>
            <a:solidFill>
              <a:schemeClr val="accent1"/>
            </a:solidFill>
            <a:ln w="9525">
              <a:solidFill>
                <a:schemeClr val="tx1"/>
              </a:solidFill>
              <a:round/>
              <a:headEnd/>
              <a:tailEnd/>
            </a:ln>
          </p:spPr>
          <p:txBody>
            <a:bodyPr anchor="ctr"/>
            <a:lstStyle/>
            <a:p>
              <a:pPr algn="l">
                <a:lnSpc>
                  <a:spcPct val="80000"/>
                </a:lnSpc>
              </a:pPr>
              <a:r>
                <a:rPr lang="en-US" dirty="0">
                  <a:solidFill>
                    <a:srgbClr val="FFFF00"/>
                  </a:solidFill>
                </a:rPr>
                <a:t>Thereafter, press</a:t>
              </a:r>
              <a:r>
                <a:rPr lang="en-US" dirty="0">
                  <a:solidFill>
                    <a:srgbClr val="800000"/>
                  </a:solidFill>
                </a:rPr>
                <a:t>                    </a:t>
              </a:r>
              <a:r>
                <a:rPr lang="en-US" dirty="0">
                  <a:solidFill>
                    <a:srgbClr val="FFFF00"/>
                  </a:solidFill>
                </a:rPr>
                <a:t>button and wait till</a:t>
              </a:r>
              <a:r>
                <a:rPr lang="en-US" dirty="0">
                  <a:solidFill>
                    <a:srgbClr val="800000"/>
                  </a:solidFill>
                </a:rPr>
                <a:t>                     </a:t>
              </a:r>
              <a:r>
                <a:rPr lang="en-US" dirty="0">
                  <a:solidFill>
                    <a:srgbClr val="FFFF00"/>
                  </a:solidFill>
                </a:rPr>
                <a:t>is displayed</a:t>
              </a:r>
            </a:p>
          </p:txBody>
        </p:sp>
        <p:sp>
          <p:nvSpPr>
            <p:cNvPr id="49173" name="AutoShape 1037"/>
            <p:cNvSpPr>
              <a:spLocks noChangeArrowheads="1"/>
            </p:cNvSpPr>
            <p:nvPr/>
          </p:nvSpPr>
          <p:spPr bwMode="auto">
            <a:xfrm>
              <a:off x="1632" y="2064"/>
              <a:ext cx="768" cy="192"/>
            </a:xfrm>
            <a:prstGeom prst="roundRect">
              <a:avLst>
                <a:gd name="adj" fmla="val 16667"/>
              </a:avLst>
            </a:prstGeom>
            <a:solidFill>
              <a:srgbClr val="FF9933"/>
            </a:solidFill>
            <a:ln w="9525">
              <a:solidFill>
                <a:schemeClr val="tx1"/>
              </a:solidFill>
              <a:round/>
              <a:headEnd/>
              <a:tailEnd/>
            </a:ln>
          </p:spPr>
          <p:txBody>
            <a:bodyPr wrap="none" anchor="ctr"/>
            <a:lstStyle/>
            <a:p>
              <a:pPr>
                <a:spcBef>
                  <a:spcPct val="0"/>
                </a:spcBef>
              </a:pPr>
              <a:r>
                <a:rPr lang="en-US">
                  <a:solidFill>
                    <a:schemeClr val="tx1"/>
                  </a:solidFill>
                </a:rPr>
                <a:t>Result </a:t>
              </a:r>
            </a:p>
          </p:txBody>
        </p:sp>
        <p:sp>
          <p:nvSpPr>
            <p:cNvPr id="49174" name="AutoShape 1048"/>
            <p:cNvSpPr>
              <a:spLocks noChangeArrowheads="1"/>
            </p:cNvSpPr>
            <p:nvPr/>
          </p:nvSpPr>
          <p:spPr bwMode="auto">
            <a:xfrm>
              <a:off x="3936" y="2064"/>
              <a:ext cx="720" cy="192"/>
            </a:xfrm>
            <a:prstGeom prst="roundRect">
              <a:avLst>
                <a:gd name="adj" fmla="val 16667"/>
              </a:avLst>
            </a:prstGeom>
            <a:solidFill>
              <a:schemeClr val="accent1">
                <a:lumMod val="40000"/>
                <a:lumOff val="60000"/>
              </a:schemeClr>
            </a:solidFill>
            <a:ln w="9525">
              <a:solidFill>
                <a:schemeClr val="tx1"/>
              </a:solidFill>
              <a:round/>
              <a:headEnd/>
              <a:tailEnd/>
            </a:ln>
          </p:spPr>
          <p:txBody>
            <a:bodyPr wrap="none" anchor="ctr"/>
            <a:lstStyle/>
            <a:p>
              <a:pPr>
                <a:spcBef>
                  <a:spcPct val="0"/>
                </a:spcBef>
              </a:pPr>
              <a:r>
                <a:rPr lang="en-US" dirty="0">
                  <a:solidFill>
                    <a:srgbClr val="FF0000"/>
                  </a:solidFill>
                </a:rPr>
                <a:t>END</a:t>
              </a:r>
            </a:p>
          </p:txBody>
        </p:sp>
      </p:grpSp>
      <p:grpSp>
        <p:nvGrpSpPr>
          <p:cNvPr id="4" name="Group 1069"/>
          <p:cNvGrpSpPr>
            <a:grpSpLocks/>
          </p:cNvGrpSpPr>
          <p:nvPr/>
        </p:nvGrpSpPr>
        <p:grpSpPr bwMode="auto">
          <a:xfrm>
            <a:off x="304800" y="990600"/>
            <a:ext cx="9677400" cy="1166813"/>
            <a:chOff x="192" y="624"/>
            <a:chExt cx="6096" cy="735"/>
          </a:xfrm>
        </p:grpSpPr>
        <p:sp>
          <p:nvSpPr>
            <p:cNvPr id="49169" name="AutoShape 1028"/>
            <p:cNvSpPr>
              <a:spLocks noChangeArrowheads="1"/>
            </p:cNvSpPr>
            <p:nvPr/>
          </p:nvSpPr>
          <p:spPr bwMode="auto">
            <a:xfrm>
              <a:off x="192" y="624"/>
              <a:ext cx="6096" cy="735"/>
            </a:xfrm>
            <a:prstGeom prst="roundRect">
              <a:avLst>
                <a:gd name="adj" fmla="val 16667"/>
              </a:avLst>
            </a:prstGeom>
            <a:solidFill>
              <a:schemeClr val="accent1"/>
            </a:solidFill>
            <a:ln w="9525">
              <a:solidFill>
                <a:schemeClr val="tx1"/>
              </a:solidFill>
              <a:round/>
              <a:headEnd/>
              <a:tailEnd/>
            </a:ln>
          </p:spPr>
          <p:txBody>
            <a:bodyPr anchor="ctr"/>
            <a:lstStyle/>
            <a:p>
              <a:pPr algn="l">
                <a:spcBef>
                  <a:spcPct val="0"/>
                </a:spcBef>
              </a:pPr>
              <a:r>
                <a:rPr lang="en-US" dirty="0">
                  <a:solidFill>
                    <a:srgbClr val="FFFF00"/>
                  </a:solidFill>
                </a:rPr>
                <a:t>When</a:t>
              </a:r>
              <a:r>
                <a:rPr lang="en-US" dirty="0">
                  <a:solidFill>
                    <a:srgbClr val="800000"/>
                  </a:solidFill>
                </a:rPr>
                <a:t>                    </a:t>
              </a:r>
              <a:r>
                <a:rPr lang="en-US" dirty="0">
                  <a:solidFill>
                    <a:srgbClr val="FFFF00"/>
                  </a:solidFill>
                </a:rPr>
                <a:t>button is pressed, if the digit display panel shows the words</a:t>
              </a:r>
            </a:p>
            <a:p>
              <a:pPr algn="l">
                <a:spcBef>
                  <a:spcPct val="0"/>
                </a:spcBef>
              </a:pPr>
              <a:r>
                <a:rPr lang="en-US" dirty="0">
                  <a:solidFill>
                    <a:srgbClr val="800000"/>
                  </a:solidFill>
                </a:rPr>
                <a:t>                        </a:t>
              </a:r>
              <a:r>
                <a:rPr lang="en-US" dirty="0">
                  <a:solidFill>
                    <a:srgbClr val="FFFF00"/>
                  </a:solidFill>
                </a:rPr>
                <a:t>,</a:t>
              </a:r>
              <a:r>
                <a:rPr lang="en-US" dirty="0">
                  <a:solidFill>
                    <a:srgbClr val="800000"/>
                  </a:solidFill>
                </a:rPr>
                <a:t> </a:t>
              </a:r>
              <a:r>
                <a:rPr lang="en-US" dirty="0">
                  <a:solidFill>
                    <a:srgbClr val="FFFF00"/>
                  </a:solidFill>
                </a:rPr>
                <a:t>It signifies that the data relating to some previous operation is in the EVM.</a:t>
              </a:r>
              <a:r>
                <a:rPr lang="en-US" dirty="0">
                  <a:solidFill>
                    <a:srgbClr val="800000"/>
                  </a:solidFill>
                </a:rPr>
                <a:t> </a:t>
              </a:r>
            </a:p>
          </p:txBody>
        </p:sp>
        <p:sp>
          <p:nvSpPr>
            <p:cNvPr id="49170" name="AutoShape 1031"/>
            <p:cNvSpPr>
              <a:spLocks noChangeArrowheads="1"/>
            </p:cNvSpPr>
            <p:nvPr/>
          </p:nvSpPr>
          <p:spPr bwMode="auto">
            <a:xfrm>
              <a:off x="288" y="924"/>
              <a:ext cx="912" cy="180"/>
            </a:xfrm>
            <a:prstGeom prst="roundRect">
              <a:avLst>
                <a:gd name="adj" fmla="val 16667"/>
              </a:avLst>
            </a:prstGeom>
            <a:solidFill>
              <a:schemeClr val="accent1">
                <a:lumMod val="40000"/>
                <a:lumOff val="60000"/>
              </a:schemeClr>
            </a:solidFill>
            <a:ln w="9525">
              <a:solidFill>
                <a:schemeClr val="tx1"/>
              </a:solidFill>
              <a:round/>
              <a:headEnd/>
              <a:tailEnd/>
            </a:ln>
          </p:spPr>
          <p:txBody>
            <a:bodyPr wrap="none" anchor="ctr"/>
            <a:lstStyle/>
            <a:p>
              <a:pPr>
                <a:spcBef>
                  <a:spcPct val="0"/>
                </a:spcBef>
              </a:pPr>
              <a:r>
                <a:rPr lang="en-US" dirty="0">
                  <a:solidFill>
                    <a:srgbClr val="FF0000"/>
                  </a:solidFill>
                </a:rPr>
                <a:t>INVALID</a:t>
              </a:r>
            </a:p>
          </p:txBody>
        </p:sp>
        <p:sp>
          <p:nvSpPr>
            <p:cNvPr id="49171" name="AutoShape 1029"/>
            <p:cNvSpPr>
              <a:spLocks noChangeArrowheads="1"/>
            </p:cNvSpPr>
            <p:nvPr/>
          </p:nvSpPr>
          <p:spPr bwMode="auto">
            <a:xfrm>
              <a:off x="768" y="696"/>
              <a:ext cx="768" cy="192"/>
            </a:xfrm>
            <a:prstGeom prst="roundRect">
              <a:avLst>
                <a:gd name="adj" fmla="val 16667"/>
              </a:avLst>
            </a:prstGeom>
            <a:solidFill>
              <a:schemeClr val="tx2"/>
            </a:solidFill>
            <a:ln w="9525">
              <a:solidFill>
                <a:schemeClr val="tx1"/>
              </a:solidFill>
              <a:round/>
              <a:headEnd/>
              <a:tailEnd/>
            </a:ln>
          </p:spPr>
          <p:txBody>
            <a:bodyPr wrap="none" anchor="ctr"/>
            <a:lstStyle/>
            <a:p>
              <a:pPr>
                <a:spcBef>
                  <a:spcPct val="0"/>
                </a:spcBef>
              </a:pPr>
              <a:r>
                <a:rPr lang="en-US"/>
                <a:t>Cand. Set</a:t>
              </a:r>
            </a:p>
          </p:txBody>
        </p:sp>
      </p:grpSp>
      <p:grpSp>
        <p:nvGrpSpPr>
          <p:cNvPr id="5" name="Group 1068"/>
          <p:cNvGrpSpPr>
            <a:grpSpLocks/>
          </p:cNvGrpSpPr>
          <p:nvPr/>
        </p:nvGrpSpPr>
        <p:grpSpPr bwMode="auto">
          <a:xfrm>
            <a:off x="304800" y="4800600"/>
            <a:ext cx="9667875" cy="685800"/>
            <a:chOff x="192" y="3024"/>
            <a:chExt cx="6090" cy="432"/>
          </a:xfrm>
        </p:grpSpPr>
        <p:sp>
          <p:nvSpPr>
            <p:cNvPr id="49166" name="AutoShape 1035"/>
            <p:cNvSpPr>
              <a:spLocks noChangeArrowheads="1"/>
            </p:cNvSpPr>
            <p:nvPr/>
          </p:nvSpPr>
          <p:spPr bwMode="auto">
            <a:xfrm>
              <a:off x="192" y="3024"/>
              <a:ext cx="6090" cy="432"/>
            </a:xfrm>
            <a:prstGeom prst="roundRect">
              <a:avLst>
                <a:gd name="adj" fmla="val 16667"/>
              </a:avLst>
            </a:prstGeom>
            <a:solidFill>
              <a:schemeClr val="accent1"/>
            </a:solidFill>
            <a:ln w="9525">
              <a:solidFill>
                <a:schemeClr val="tx1"/>
              </a:solidFill>
              <a:round/>
              <a:headEnd/>
              <a:tailEnd/>
            </a:ln>
          </p:spPr>
          <p:txBody>
            <a:bodyPr anchor="ctr"/>
            <a:lstStyle/>
            <a:p>
              <a:pPr algn="l">
                <a:lnSpc>
                  <a:spcPct val="80000"/>
                </a:lnSpc>
              </a:pPr>
              <a:r>
                <a:rPr lang="en-US" dirty="0">
                  <a:solidFill>
                    <a:srgbClr val="FFFF00"/>
                  </a:solidFill>
                </a:rPr>
                <a:t>Then press</a:t>
              </a:r>
              <a:r>
                <a:rPr lang="en-US" dirty="0">
                  <a:solidFill>
                    <a:srgbClr val="800000"/>
                  </a:solidFill>
                </a:rPr>
                <a:t>                    </a:t>
              </a:r>
              <a:r>
                <a:rPr lang="en-US" dirty="0">
                  <a:solidFill>
                    <a:srgbClr val="FFFF00"/>
                  </a:solidFill>
                </a:rPr>
                <a:t>button and</a:t>
              </a:r>
              <a:r>
                <a:rPr lang="en-US" dirty="0">
                  <a:solidFill>
                    <a:srgbClr val="800000"/>
                  </a:solidFill>
                </a:rPr>
                <a:t>                                      </a:t>
              </a:r>
              <a:r>
                <a:rPr lang="en-US" dirty="0">
                  <a:solidFill>
                    <a:srgbClr val="FFFF00"/>
                  </a:solidFill>
                </a:rPr>
                <a:t>flashes with Beep</a:t>
              </a:r>
            </a:p>
          </p:txBody>
        </p:sp>
        <p:sp>
          <p:nvSpPr>
            <p:cNvPr id="49167" name="AutoShape 1038"/>
            <p:cNvSpPr>
              <a:spLocks noChangeArrowheads="1"/>
            </p:cNvSpPr>
            <p:nvPr/>
          </p:nvSpPr>
          <p:spPr bwMode="auto">
            <a:xfrm>
              <a:off x="1200" y="3132"/>
              <a:ext cx="768" cy="192"/>
            </a:xfrm>
            <a:prstGeom prst="roundRect">
              <a:avLst>
                <a:gd name="adj" fmla="val 16667"/>
              </a:avLst>
            </a:prstGeom>
            <a:solidFill>
              <a:schemeClr val="tx1"/>
            </a:solidFill>
            <a:ln w="9525">
              <a:solidFill>
                <a:schemeClr val="tx1"/>
              </a:solidFill>
              <a:round/>
              <a:headEnd/>
              <a:tailEnd/>
            </a:ln>
          </p:spPr>
          <p:txBody>
            <a:bodyPr wrap="none" anchor="ctr"/>
            <a:lstStyle/>
            <a:p>
              <a:pPr>
                <a:spcBef>
                  <a:spcPct val="0"/>
                </a:spcBef>
              </a:pPr>
              <a:r>
                <a:rPr lang="en-US"/>
                <a:t>Cand. set</a:t>
              </a:r>
            </a:p>
          </p:txBody>
        </p:sp>
        <p:sp>
          <p:nvSpPr>
            <p:cNvPr id="49168" name="AutoShape 1061"/>
            <p:cNvSpPr>
              <a:spLocks noChangeArrowheads="1"/>
            </p:cNvSpPr>
            <p:nvPr/>
          </p:nvSpPr>
          <p:spPr bwMode="auto">
            <a:xfrm>
              <a:off x="2880" y="3120"/>
              <a:ext cx="1536" cy="192"/>
            </a:xfrm>
            <a:prstGeom prst="roundRect">
              <a:avLst>
                <a:gd name="adj" fmla="val 16667"/>
              </a:avLst>
            </a:prstGeom>
            <a:solidFill>
              <a:schemeClr val="accent1">
                <a:lumMod val="40000"/>
                <a:lumOff val="60000"/>
              </a:schemeClr>
            </a:solidFill>
            <a:ln w="9525">
              <a:solidFill>
                <a:schemeClr val="tx1"/>
              </a:solidFill>
              <a:round/>
              <a:headEnd/>
              <a:tailEnd/>
            </a:ln>
          </p:spPr>
          <p:txBody>
            <a:bodyPr wrap="none" anchor="ctr"/>
            <a:lstStyle/>
            <a:p>
              <a:pPr>
                <a:spcBef>
                  <a:spcPct val="0"/>
                </a:spcBef>
              </a:pPr>
              <a:r>
                <a:rPr lang="en-US" dirty="0">
                  <a:solidFill>
                    <a:srgbClr val="FF0000"/>
                  </a:solidFill>
                </a:rPr>
                <a:t>SET CANDIDATE</a:t>
              </a:r>
            </a:p>
          </p:txBody>
        </p:sp>
      </p:grpSp>
      <p:grpSp>
        <p:nvGrpSpPr>
          <p:cNvPr id="6" name="Group 1067"/>
          <p:cNvGrpSpPr>
            <a:grpSpLocks/>
          </p:cNvGrpSpPr>
          <p:nvPr/>
        </p:nvGrpSpPr>
        <p:grpSpPr bwMode="auto">
          <a:xfrm>
            <a:off x="304800" y="3962400"/>
            <a:ext cx="9677400" cy="685800"/>
            <a:chOff x="192" y="2496"/>
            <a:chExt cx="6096" cy="432"/>
          </a:xfrm>
        </p:grpSpPr>
        <p:sp>
          <p:nvSpPr>
            <p:cNvPr id="49163" name="AutoShape 1062"/>
            <p:cNvSpPr>
              <a:spLocks noChangeArrowheads="1"/>
            </p:cNvSpPr>
            <p:nvPr/>
          </p:nvSpPr>
          <p:spPr bwMode="auto">
            <a:xfrm>
              <a:off x="192" y="2496"/>
              <a:ext cx="6096" cy="432"/>
            </a:xfrm>
            <a:prstGeom prst="roundRect">
              <a:avLst>
                <a:gd name="adj" fmla="val 16667"/>
              </a:avLst>
            </a:prstGeom>
            <a:solidFill>
              <a:schemeClr val="accent1"/>
            </a:solidFill>
            <a:ln w="9525">
              <a:solidFill>
                <a:schemeClr val="tx1"/>
              </a:solidFill>
              <a:round/>
              <a:headEnd/>
              <a:tailEnd/>
            </a:ln>
          </p:spPr>
          <p:txBody>
            <a:bodyPr anchor="ctr"/>
            <a:lstStyle/>
            <a:p>
              <a:pPr algn="l">
                <a:lnSpc>
                  <a:spcPct val="80000"/>
                </a:lnSpc>
              </a:pPr>
              <a:r>
                <a:rPr lang="en-US" dirty="0">
                  <a:solidFill>
                    <a:srgbClr val="FFFF00"/>
                  </a:solidFill>
                </a:rPr>
                <a:t>Thereafter, press</a:t>
              </a:r>
              <a:r>
                <a:rPr lang="en-US" dirty="0">
                  <a:solidFill>
                    <a:srgbClr val="800000"/>
                  </a:solidFill>
                </a:rPr>
                <a:t>                    </a:t>
              </a:r>
              <a:r>
                <a:rPr lang="en-US" dirty="0">
                  <a:solidFill>
                    <a:srgbClr val="FFFF00"/>
                  </a:solidFill>
                </a:rPr>
                <a:t>button and wait till</a:t>
              </a:r>
              <a:r>
                <a:rPr lang="en-US" dirty="0">
                  <a:solidFill>
                    <a:srgbClr val="800000"/>
                  </a:solidFill>
                </a:rPr>
                <a:t>                     </a:t>
              </a:r>
              <a:r>
                <a:rPr lang="en-US" dirty="0">
                  <a:solidFill>
                    <a:srgbClr val="FFFF00"/>
                  </a:solidFill>
                </a:rPr>
                <a:t>is displayed</a:t>
              </a:r>
            </a:p>
          </p:txBody>
        </p:sp>
        <p:sp>
          <p:nvSpPr>
            <p:cNvPr id="49164" name="AutoShape 1063"/>
            <p:cNvSpPr>
              <a:spLocks noChangeArrowheads="1"/>
            </p:cNvSpPr>
            <p:nvPr/>
          </p:nvSpPr>
          <p:spPr bwMode="auto">
            <a:xfrm>
              <a:off x="1620" y="2592"/>
              <a:ext cx="768" cy="192"/>
            </a:xfrm>
            <a:prstGeom prst="roundRect">
              <a:avLst>
                <a:gd name="adj" fmla="val 16667"/>
              </a:avLst>
            </a:prstGeom>
            <a:solidFill>
              <a:schemeClr val="bg1"/>
            </a:solidFill>
            <a:ln w="9525">
              <a:solidFill>
                <a:schemeClr val="tx1"/>
              </a:solidFill>
              <a:round/>
              <a:headEnd/>
              <a:tailEnd/>
            </a:ln>
          </p:spPr>
          <p:txBody>
            <a:bodyPr wrap="none" anchor="ctr"/>
            <a:lstStyle/>
            <a:p>
              <a:pPr>
                <a:spcBef>
                  <a:spcPct val="0"/>
                </a:spcBef>
              </a:pPr>
              <a:r>
                <a:rPr lang="en-US">
                  <a:solidFill>
                    <a:schemeClr val="tx1"/>
                  </a:solidFill>
                </a:rPr>
                <a:t>Clear</a:t>
              </a:r>
            </a:p>
          </p:txBody>
        </p:sp>
        <p:sp>
          <p:nvSpPr>
            <p:cNvPr id="49165" name="AutoShape 1064"/>
            <p:cNvSpPr>
              <a:spLocks noChangeArrowheads="1"/>
            </p:cNvSpPr>
            <p:nvPr/>
          </p:nvSpPr>
          <p:spPr bwMode="auto">
            <a:xfrm>
              <a:off x="4032" y="2592"/>
              <a:ext cx="720" cy="192"/>
            </a:xfrm>
            <a:prstGeom prst="roundRect">
              <a:avLst>
                <a:gd name="adj" fmla="val 16667"/>
              </a:avLst>
            </a:prstGeom>
            <a:solidFill>
              <a:schemeClr val="accent1">
                <a:lumMod val="40000"/>
                <a:lumOff val="60000"/>
              </a:schemeClr>
            </a:solidFill>
            <a:ln w="9525">
              <a:solidFill>
                <a:schemeClr val="tx1"/>
              </a:solidFill>
              <a:round/>
              <a:headEnd/>
              <a:tailEnd/>
            </a:ln>
          </p:spPr>
          <p:txBody>
            <a:bodyPr wrap="none" anchor="ctr"/>
            <a:lstStyle/>
            <a:p>
              <a:pPr>
                <a:spcBef>
                  <a:spcPct val="0"/>
                </a:spcBef>
              </a:pPr>
              <a:r>
                <a:rPr lang="en-US" dirty="0">
                  <a:solidFill>
                    <a:srgbClr val="FF0000"/>
                  </a:solidFill>
                </a:rPr>
                <a:t>END</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100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10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3500"/>
                            </p:stCondLst>
                            <p:childTnLst>
                              <p:par>
                                <p:cTn id="20" presetID="2" presetClass="entr" presetSubtype="8" fill="hold" nodeType="afterEffect">
                                  <p:stCondLst>
                                    <p:cond delay="100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5000"/>
                            </p:stCondLst>
                            <p:childTnLst>
                              <p:par>
                                <p:cTn id="25" presetID="2" presetClass="entr" presetSubtype="8" fill="hold" nodeType="afterEffect">
                                  <p:stCondLst>
                                    <p:cond delay="100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par>
                          <p:cTn id="29" fill="hold">
                            <p:stCondLst>
                              <p:cond delay="6500"/>
                            </p:stCondLst>
                            <p:childTnLst>
                              <p:par>
                                <p:cTn id="30" presetID="2" presetClass="entr" presetSubtype="8" fill="hold" grpId="0" nodeType="afterEffect">
                                  <p:stCondLst>
                                    <p:cond delay="1000"/>
                                  </p:stCondLst>
                                  <p:childTnLst>
                                    <p:set>
                                      <p:cBhvr>
                                        <p:cTn id="31" dur="1" fill="hold">
                                          <p:stCondLst>
                                            <p:cond delay="0"/>
                                          </p:stCondLst>
                                        </p:cTn>
                                        <p:tgtEl>
                                          <p:spTgt spid="263180"/>
                                        </p:tgtEl>
                                        <p:attrNameLst>
                                          <p:attrName>style.visibility</p:attrName>
                                        </p:attrNameLst>
                                      </p:cBhvr>
                                      <p:to>
                                        <p:strVal val="visible"/>
                                      </p:to>
                                    </p:set>
                                    <p:anim calcmode="lin" valueType="num">
                                      <p:cBhvr additive="base">
                                        <p:cTn id="32" dur="500" fill="hold"/>
                                        <p:tgtEl>
                                          <p:spTgt spid="263180"/>
                                        </p:tgtEl>
                                        <p:attrNameLst>
                                          <p:attrName>ppt_x</p:attrName>
                                        </p:attrNameLst>
                                      </p:cBhvr>
                                      <p:tavLst>
                                        <p:tav tm="0">
                                          <p:val>
                                            <p:strVal val="0-#ppt_w/2"/>
                                          </p:val>
                                        </p:tav>
                                        <p:tav tm="100000">
                                          <p:val>
                                            <p:strVal val="#ppt_x"/>
                                          </p:val>
                                        </p:tav>
                                      </p:tavLst>
                                    </p:anim>
                                    <p:anim calcmode="lin" valueType="num">
                                      <p:cBhvr additive="base">
                                        <p:cTn id="33" dur="500" fill="hold"/>
                                        <p:tgtEl>
                                          <p:spTgt spid="2631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80"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2"/>
          <p:cNvSpPr>
            <a:spLocks noGrp="1" noChangeArrowheads="1"/>
          </p:cNvSpPr>
          <p:nvPr>
            <p:ph type="title"/>
          </p:nvPr>
        </p:nvSpPr>
        <p:spPr bwMode="auto">
          <a:xfrm>
            <a:off x="771525" y="9525"/>
            <a:ext cx="8734425" cy="6000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dirty="0" smtClean="0">
                <a:solidFill>
                  <a:srgbClr val="FFFF00"/>
                </a:solidFill>
              </a:rPr>
              <a:t>EVM – Polling Sequence</a:t>
            </a:r>
          </a:p>
        </p:txBody>
      </p:sp>
      <p:sp>
        <p:nvSpPr>
          <p:cNvPr id="16402" name="Line 34"/>
          <p:cNvSpPr>
            <a:spLocks noChangeShapeType="1"/>
          </p:cNvSpPr>
          <p:nvPr/>
        </p:nvSpPr>
        <p:spPr bwMode="auto">
          <a:xfrm>
            <a:off x="-4947624" y="1143000"/>
            <a:ext cx="0" cy="914400"/>
          </a:xfrm>
          <a:prstGeom prst="line">
            <a:avLst/>
          </a:prstGeom>
          <a:noFill/>
          <a:ln w="57150">
            <a:solidFill>
              <a:srgbClr val="FF0000"/>
            </a:solidFill>
            <a:round/>
            <a:headEnd/>
            <a:tailEnd type="triangle" w="med" len="med"/>
          </a:ln>
        </p:spPr>
        <p:txBody>
          <a:bodyPr/>
          <a:lstStyle/>
          <a:p>
            <a:endParaRPr lang="en-US"/>
          </a:p>
        </p:txBody>
      </p:sp>
      <p:sp>
        <p:nvSpPr>
          <p:cNvPr id="2" name="Rectangle 1"/>
          <p:cNvSpPr/>
          <p:nvPr/>
        </p:nvSpPr>
        <p:spPr>
          <a:xfrm>
            <a:off x="318538" y="736943"/>
            <a:ext cx="9523168" cy="4364272"/>
          </a:xfrm>
          <a:prstGeom prst="rect">
            <a:avLst/>
          </a:prstGeom>
        </p:spPr>
        <p:txBody>
          <a:bodyPr wrap="square">
            <a:spAutoFit/>
          </a:bodyPr>
          <a:lstStyle/>
          <a:p>
            <a:pPr algn="l"/>
            <a:r>
              <a:rPr lang="en-US" sz="2400" u="sng" dirty="0" smtClean="0">
                <a:solidFill>
                  <a:srgbClr val="00B050"/>
                </a:solidFill>
              </a:rPr>
              <a:t>Clearing of previous votes : </a:t>
            </a:r>
          </a:p>
          <a:p>
            <a:pPr marL="342900" indent="-342900" algn="l">
              <a:buFont typeface="Wingdings" pitchFamily="2" charset="2"/>
              <a:buChar char="Ø"/>
            </a:pPr>
            <a:r>
              <a:rPr lang="en-US" sz="2200" dirty="0" smtClean="0">
                <a:solidFill>
                  <a:srgbClr val="0070C0"/>
                </a:solidFill>
              </a:rPr>
              <a:t>Open </a:t>
            </a:r>
            <a:r>
              <a:rPr lang="en-US" sz="2200" dirty="0">
                <a:solidFill>
                  <a:srgbClr val="0070C0"/>
                </a:solidFill>
              </a:rPr>
              <a:t>the outer door of Result compartment and then open the inner door.  Press CLEAR button to delete any votes stored in CU</a:t>
            </a:r>
            <a:r>
              <a:rPr lang="en-US" sz="2200" dirty="0" smtClean="0">
                <a:solidFill>
                  <a:srgbClr val="0070C0"/>
                </a:solidFill>
              </a:rPr>
              <a:t>.</a:t>
            </a:r>
          </a:p>
          <a:p>
            <a:pPr algn="l"/>
            <a:r>
              <a:rPr lang="en-US" sz="2400" u="sng" dirty="0" smtClean="0">
                <a:solidFill>
                  <a:srgbClr val="00B050"/>
                </a:solidFill>
              </a:rPr>
              <a:t>Candidate Set Operation : </a:t>
            </a:r>
          </a:p>
          <a:p>
            <a:pPr marL="342900" indent="-342900" algn="l">
              <a:buFont typeface="Wingdings" pitchFamily="2" charset="2"/>
              <a:buChar char="Ø"/>
            </a:pPr>
            <a:r>
              <a:rPr lang="en-US" sz="2200" dirty="0" smtClean="0">
                <a:solidFill>
                  <a:srgbClr val="0070C0"/>
                </a:solidFill>
              </a:rPr>
              <a:t>Press </a:t>
            </a:r>
            <a:r>
              <a:rPr lang="en-US" sz="2200" dirty="0">
                <a:solidFill>
                  <a:srgbClr val="0070C0"/>
                </a:solidFill>
              </a:rPr>
              <a:t>CANDIDATE SET button for setting candidates. Observe “SET CANDIDATE – “display in CU. Press 16</a:t>
            </a:r>
            <a:r>
              <a:rPr lang="en-US" sz="2200" baseline="30000" dirty="0">
                <a:solidFill>
                  <a:srgbClr val="0070C0"/>
                </a:solidFill>
              </a:rPr>
              <a:t>th</a:t>
            </a:r>
            <a:r>
              <a:rPr lang="en-US" sz="2200" dirty="0">
                <a:solidFill>
                  <a:srgbClr val="0070C0"/>
                </a:solidFill>
              </a:rPr>
              <a:t> button in BU to set the number of Candidates to 16</a:t>
            </a:r>
            <a:r>
              <a:rPr lang="en-US" sz="2200" dirty="0" smtClean="0">
                <a:solidFill>
                  <a:srgbClr val="0070C0"/>
                </a:solidFill>
              </a:rPr>
              <a:t>. </a:t>
            </a:r>
          </a:p>
          <a:p>
            <a:pPr marL="342900" indent="-342900" algn="l">
              <a:buFont typeface="Wingdings" pitchFamily="2" charset="2"/>
              <a:buChar char="Ø"/>
            </a:pPr>
            <a:r>
              <a:rPr lang="en-US" sz="2200" dirty="0" smtClean="0">
                <a:solidFill>
                  <a:srgbClr val="0070C0"/>
                </a:solidFill>
              </a:rPr>
              <a:t>If </a:t>
            </a:r>
            <a:r>
              <a:rPr lang="en-US" sz="2200" dirty="0">
                <a:solidFill>
                  <a:srgbClr val="0070C0"/>
                </a:solidFill>
              </a:rPr>
              <a:t>VVPAT is to be used then dummy symbols should also be loaded in VVPAT.</a:t>
            </a:r>
          </a:p>
          <a:p>
            <a:endParaRPr lang="en-US" sz="2400" u="sng" dirty="0" smtClean="0">
              <a:solidFill>
                <a:srgbClr val="00B050"/>
              </a:solidFill>
            </a:endParaRPr>
          </a:p>
          <a:p>
            <a:endParaRPr lang="en-US" sz="2400" u="sng" dirty="0">
              <a:solidFill>
                <a:srgbClr val="00B050"/>
              </a:solidFill>
            </a:endParaRPr>
          </a:p>
        </p:txBody>
      </p:sp>
      <p:pic>
        <p:nvPicPr>
          <p:cNvPr id="1843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76337" y="4639478"/>
            <a:ext cx="2514600" cy="17360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435" name="Picture 144" descr="Description: C:\Users\RAVI\Desktop\EVM M3 NEW PHOTOS\IMG_0596.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91338" y="4639478"/>
            <a:ext cx="2514600" cy="17360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95737" y="4639478"/>
            <a:ext cx="2514600" cy="17360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04401751"/>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2"/>
          <p:cNvSpPr>
            <a:spLocks noGrp="1" noChangeArrowheads="1"/>
          </p:cNvSpPr>
          <p:nvPr>
            <p:ph type="title"/>
          </p:nvPr>
        </p:nvSpPr>
        <p:spPr bwMode="auto">
          <a:xfrm>
            <a:off x="771525" y="9525"/>
            <a:ext cx="8734425" cy="6000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dirty="0" smtClean="0">
                <a:solidFill>
                  <a:srgbClr val="FFFF00"/>
                </a:solidFill>
              </a:rPr>
              <a:t>EVM – Polling Sequence</a:t>
            </a:r>
          </a:p>
        </p:txBody>
      </p:sp>
      <p:sp>
        <p:nvSpPr>
          <p:cNvPr id="16402" name="Line 34"/>
          <p:cNvSpPr>
            <a:spLocks noChangeShapeType="1"/>
          </p:cNvSpPr>
          <p:nvPr/>
        </p:nvSpPr>
        <p:spPr bwMode="auto">
          <a:xfrm>
            <a:off x="-4947624" y="1143000"/>
            <a:ext cx="0" cy="914400"/>
          </a:xfrm>
          <a:prstGeom prst="line">
            <a:avLst/>
          </a:prstGeom>
          <a:noFill/>
          <a:ln w="57150">
            <a:solidFill>
              <a:srgbClr val="FF0000"/>
            </a:solidFill>
            <a:round/>
            <a:headEnd/>
            <a:tailEnd type="triangle" w="med" len="med"/>
          </a:ln>
        </p:spPr>
        <p:txBody>
          <a:bodyPr/>
          <a:lstStyle/>
          <a:p>
            <a:endParaRPr lang="en-US"/>
          </a:p>
        </p:txBody>
      </p:sp>
      <p:sp>
        <p:nvSpPr>
          <p:cNvPr id="2" name="Rectangle 1"/>
          <p:cNvSpPr/>
          <p:nvPr/>
        </p:nvSpPr>
        <p:spPr>
          <a:xfrm>
            <a:off x="318538" y="736943"/>
            <a:ext cx="9523168" cy="3687163"/>
          </a:xfrm>
          <a:prstGeom prst="rect">
            <a:avLst/>
          </a:prstGeom>
        </p:spPr>
        <p:txBody>
          <a:bodyPr wrap="square">
            <a:spAutoFit/>
          </a:bodyPr>
          <a:lstStyle/>
          <a:p>
            <a:pPr lvl="0" algn="l"/>
            <a:r>
              <a:rPr lang="en-US" sz="2400" u="sng" dirty="0" smtClean="0">
                <a:solidFill>
                  <a:srgbClr val="00B050"/>
                </a:solidFill>
              </a:rPr>
              <a:t>Ballot Operation : </a:t>
            </a:r>
          </a:p>
          <a:p>
            <a:pPr marL="342900" lvl="0" indent="-342900" algn="l">
              <a:buFont typeface="Wingdings" pitchFamily="2" charset="2"/>
              <a:buChar char="Ø"/>
            </a:pPr>
            <a:r>
              <a:rPr lang="en-US" sz="2200" dirty="0" smtClean="0">
                <a:solidFill>
                  <a:srgbClr val="0070C0"/>
                </a:solidFill>
              </a:rPr>
              <a:t>Press </a:t>
            </a:r>
            <a:r>
              <a:rPr lang="en-US" sz="2200" dirty="0">
                <a:solidFill>
                  <a:srgbClr val="0070C0"/>
                </a:solidFill>
              </a:rPr>
              <a:t>BALLOT button in CU. BUSY LED in CU shall glow RED and READY LED in BU shall glow GREEN</a:t>
            </a:r>
            <a:r>
              <a:rPr lang="en-US" sz="2200" dirty="0" smtClean="0">
                <a:solidFill>
                  <a:srgbClr val="0070C0"/>
                </a:solidFill>
              </a:rPr>
              <a:t>. </a:t>
            </a:r>
          </a:p>
          <a:p>
            <a:pPr marL="342900" lvl="0" indent="-342900" algn="l">
              <a:buFont typeface="Wingdings" pitchFamily="2" charset="2"/>
              <a:buChar char="Ø"/>
            </a:pPr>
            <a:r>
              <a:rPr lang="en-US" sz="2200" dirty="0" smtClean="0">
                <a:solidFill>
                  <a:srgbClr val="0070C0"/>
                </a:solidFill>
              </a:rPr>
              <a:t>Press first candidate button in BU. </a:t>
            </a:r>
          </a:p>
          <a:p>
            <a:pPr marL="342900" lvl="0" indent="-342900" algn="l">
              <a:buFont typeface="Wingdings" pitchFamily="2" charset="2"/>
              <a:buChar char="Ø"/>
            </a:pPr>
            <a:r>
              <a:rPr lang="en-US" sz="2200" dirty="0" smtClean="0">
                <a:solidFill>
                  <a:srgbClr val="0070C0"/>
                </a:solidFill>
              </a:rPr>
              <a:t>Repeat the process of Pressing Ballot button in CU &amp; cast vote till 16</a:t>
            </a:r>
            <a:r>
              <a:rPr lang="en-US" sz="2200" baseline="30000" dirty="0" smtClean="0">
                <a:solidFill>
                  <a:srgbClr val="0070C0"/>
                </a:solidFill>
              </a:rPr>
              <a:t>th</a:t>
            </a:r>
            <a:r>
              <a:rPr lang="en-US" sz="2200" dirty="0" smtClean="0">
                <a:solidFill>
                  <a:srgbClr val="0070C0"/>
                </a:solidFill>
              </a:rPr>
              <a:t> candidate button in BU.</a:t>
            </a:r>
            <a:endParaRPr lang="en-US" sz="2200" dirty="0">
              <a:solidFill>
                <a:srgbClr val="0070C0"/>
              </a:solidFill>
            </a:endParaRPr>
          </a:p>
          <a:p>
            <a:pPr algn="l"/>
            <a:endParaRPr lang="en-US" sz="2400" u="sng" dirty="0" smtClean="0">
              <a:solidFill>
                <a:srgbClr val="00B050"/>
              </a:solidFill>
            </a:endParaRPr>
          </a:p>
          <a:p>
            <a:endParaRPr lang="en-US" sz="2400" u="sng" dirty="0" smtClean="0">
              <a:solidFill>
                <a:srgbClr val="00B050"/>
              </a:solidFill>
            </a:endParaRPr>
          </a:p>
          <a:p>
            <a:endParaRPr lang="en-US" sz="2400" u="sng" dirty="0">
              <a:solidFill>
                <a:srgbClr val="00B050"/>
              </a:solidFill>
            </a:endParaRPr>
          </a:p>
        </p:txBody>
      </p:sp>
      <p:pic>
        <p:nvPicPr>
          <p:cNvPr id="18436" name="Picture 151" descr="Description: C:\Users\RAVI\Desktop\EVM M3 NEW PHOTOS\IMG_063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95736" y="3634358"/>
            <a:ext cx="2514601" cy="2136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0" name="Picture 150" descr="Description: C:\Users\RAVI\Desktop\EVM M3 NEW PHOTOS\IMG_063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8200" y="3614084"/>
            <a:ext cx="2700337" cy="2157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1" name="Picture 6448" descr="Description: C:\Users\RAVI\Desktop\EVM MK-3 PHOTOS\IMG_0522.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967537" y="3642223"/>
            <a:ext cx="2590800" cy="2136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64862241"/>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2"/>
          <p:cNvSpPr>
            <a:spLocks noGrp="1" noChangeArrowheads="1"/>
          </p:cNvSpPr>
          <p:nvPr>
            <p:ph type="title"/>
          </p:nvPr>
        </p:nvSpPr>
        <p:spPr bwMode="auto">
          <a:xfrm>
            <a:off x="771525" y="9525"/>
            <a:ext cx="8734425" cy="6000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dirty="0" smtClean="0">
                <a:solidFill>
                  <a:srgbClr val="FFFF00"/>
                </a:solidFill>
              </a:rPr>
              <a:t>EVM – Polling Sequence</a:t>
            </a:r>
          </a:p>
        </p:txBody>
      </p:sp>
      <p:sp>
        <p:nvSpPr>
          <p:cNvPr id="16402" name="Line 34"/>
          <p:cNvSpPr>
            <a:spLocks noChangeShapeType="1"/>
          </p:cNvSpPr>
          <p:nvPr/>
        </p:nvSpPr>
        <p:spPr bwMode="auto">
          <a:xfrm>
            <a:off x="-4947624" y="1143000"/>
            <a:ext cx="0" cy="914400"/>
          </a:xfrm>
          <a:prstGeom prst="line">
            <a:avLst/>
          </a:prstGeom>
          <a:noFill/>
          <a:ln w="57150">
            <a:solidFill>
              <a:srgbClr val="FF0000"/>
            </a:solidFill>
            <a:round/>
            <a:headEnd/>
            <a:tailEnd type="triangle" w="med" len="med"/>
          </a:ln>
        </p:spPr>
        <p:txBody>
          <a:bodyPr/>
          <a:lstStyle/>
          <a:p>
            <a:endParaRPr lang="en-US"/>
          </a:p>
        </p:txBody>
      </p:sp>
      <p:sp>
        <p:nvSpPr>
          <p:cNvPr id="2" name="Rectangle 1"/>
          <p:cNvSpPr/>
          <p:nvPr/>
        </p:nvSpPr>
        <p:spPr>
          <a:xfrm>
            <a:off x="185737" y="736943"/>
            <a:ext cx="9829799" cy="5318379"/>
          </a:xfrm>
          <a:prstGeom prst="rect">
            <a:avLst/>
          </a:prstGeom>
        </p:spPr>
        <p:txBody>
          <a:bodyPr wrap="square">
            <a:spAutoFit/>
          </a:bodyPr>
          <a:lstStyle/>
          <a:p>
            <a:pPr algn="l"/>
            <a:r>
              <a:rPr lang="en-US" sz="2400" u="sng" dirty="0" smtClean="0">
                <a:solidFill>
                  <a:srgbClr val="00B050"/>
                </a:solidFill>
              </a:rPr>
              <a:t>Total Operation: </a:t>
            </a:r>
          </a:p>
          <a:p>
            <a:pPr marL="342900" indent="-342900" algn="l">
              <a:buFont typeface="Wingdings" pitchFamily="2" charset="2"/>
              <a:buChar char="Ø"/>
            </a:pPr>
            <a:r>
              <a:rPr lang="en-US" sz="2100" dirty="0" smtClean="0">
                <a:solidFill>
                  <a:srgbClr val="0070C0"/>
                </a:solidFill>
              </a:rPr>
              <a:t>Press </a:t>
            </a:r>
            <a:r>
              <a:rPr lang="en-US" sz="2100" dirty="0">
                <a:solidFill>
                  <a:srgbClr val="0070C0"/>
                </a:solidFill>
              </a:rPr>
              <a:t>TOTAL. Check number of candidates 16 and total votes 16 in CU display</a:t>
            </a:r>
            <a:r>
              <a:rPr lang="en-US" sz="2100" dirty="0" smtClean="0">
                <a:solidFill>
                  <a:srgbClr val="0070C0"/>
                </a:solidFill>
              </a:rPr>
              <a:t>.</a:t>
            </a:r>
          </a:p>
          <a:p>
            <a:pPr algn="l"/>
            <a:r>
              <a:rPr lang="en-US" sz="2400" u="sng" dirty="0" smtClean="0">
                <a:solidFill>
                  <a:srgbClr val="00B050"/>
                </a:solidFill>
              </a:rPr>
              <a:t>Close Operation:</a:t>
            </a:r>
          </a:p>
          <a:p>
            <a:pPr marL="342900" indent="-342900" algn="l">
              <a:buFont typeface="Wingdings" pitchFamily="2" charset="2"/>
              <a:buChar char="Ø"/>
            </a:pPr>
            <a:r>
              <a:rPr lang="en-US" sz="2100" dirty="0" smtClean="0">
                <a:solidFill>
                  <a:srgbClr val="0070C0"/>
                </a:solidFill>
              </a:rPr>
              <a:t>Press </a:t>
            </a:r>
            <a:r>
              <a:rPr lang="en-US" sz="2100" dirty="0">
                <a:solidFill>
                  <a:srgbClr val="0070C0"/>
                </a:solidFill>
              </a:rPr>
              <a:t>CLOSE button. Observe CU displays “POLL CLOSED”.</a:t>
            </a:r>
            <a:endParaRPr lang="en-US" sz="2100" u="sng" dirty="0" smtClean="0">
              <a:solidFill>
                <a:srgbClr val="0070C0"/>
              </a:solidFill>
            </a:endParaRPr>
          </a:p>
          <a:p>
            <a:pPr algn="l"/>
            <a:r>
              <a:rPr lang="en-US" sz="2400" u="sng" dirty="0" smtClean="0">
                <a:solidFill>
                  <a:srgbClr val="00B050"/>
                </a:solidFill>
              </a:rPr>
              <a:t>Result Operation : </a:t>
            </a:r>
          </a:p>
          <a:p>
            <a:pPr marL="342900" indent="-342900" algn="l">
              <a:buFont typeface="Wingdings" pitchFamily="2" charset="2"/>
              <a:buChar char="Ø"/>
            </a:pPr>
            <a:r>
              <a:rPr lang="en-US" sz="2100" dirty="0" smtClean="0">
                <a:solidFill>
                  <a:srgbClr val="0070C0"/>
                </a:solidFill>
              </a:rPr>
              <a:t>Press </a:t>
            </a:r>
            <a:r>
              <a:rPr lang="en-US" sz="2100" dirty="0">
                <a:solidFill>
                  <a:srgbClr val="0070C0"/>
                </a:solidFill>
              </a:rPr>
              <a:t>RESULT button and observe the </a:t>
            </a:r>
            <a:r>
              <a:rPr lang="en-US" sz="2100" dirty="0" smtClean="0">
                <a:solidFill>
                  <a:srgbClr val="0070C0"/>
                </a:solidFill>
              </a:rPr>
              <a:t>vote </a:t>
            </a:r>
            <a:r>
              <a:rPr lang="en-US" sz="2100" dirty="0">
                <a:solidFill>
                  <a:srgbClr val="0070C0"/>
                </a:solidFill>
              </a:rPr>
              <a:t>cast against </a:t>
            </a:r>
            <a:r>
              <a:rPr lang="en-US" sz="2100" dirty="0" smtClean="0">
                <a:solidFill>
                  <a:srgbClr val="0070C0"/>
                </a:solidFill>
              </a:rPr>
              <a:t>each candidate</a:t>
            </a:r>
            <a:r>
              <a:rPr lang="en-US" sz="2100" dirty="0">
                <a:solidFill>
                  <a:srgbClr val="0070C0"/>
                </a:solidFill>
              </a:rPr>
              <a:t>.</a:t>
            </a:r>
          </a:p>
          <a:p>
            <a:pPr algn="l"/>
            <a:r>
              <a:rPr lang="en-US" sz="2400" u="sng" dirty="0" smtClean="0">
                <a:solidFill>
                  <a:srgbClr val="00B050"/>
                </a:solidFill>
              </a:rPr>
              <a:t>Clear Operation: </a:t>
            </a:r>
          </a:p>
          <a:p>
            <a:pPr marL="342900" indent="-342900" algn="l">
              <a:buFont typeface="Wingdings" pitchFamily="2" charset="2"/>
              <a:buChar char="Ø"/>
            </a:pPr>
            <a:r>
              <a:rPr lang="en-US" sz="2100" dirty="0" smtClean="0">
                <a:solidFill>
                  <a:srgbClr val="0070C0"/>
                </a:solidFill>
              </a:rPr>
              <a:t>Press </a:t>
            </a:r>
            <a:r>
              <a:rPr lang="en-US" sz="2100" dirty="0">
                <a:solidFill>
                  <a:srgbClr val="0070C0"/>
                </a:solidFill>
              </a:rPr>
              <a:t>CLEAR button and wait till CU displays “0” votes for all the candidates. Press TOTAL to confirm Total Votes 0.</a:t>
            </a:r>
          </a:p>
          <a:p>
            <a:pPr algn="l"/>
            <a:endParaRPr lang="en-US" sz="2400" u="sng" dirty="0" smtClean="0">
              <a:solidFill>
                <a:srgbClr val="00B050"/>
              </a:solidFill>
            </a:endParaRPr>
          </a:p>
          <a:p>
            <a:endParaRPr lang="en-US" sz="2400" u="sng" dirty="0" smtClean="0">
              <a:solidFill>
                <a:srgbClr val="00B050"/>
              </a:solidFill>
            </a:endParaRPr>
          </a:p>
          <a:p>
            <a:endParaRPr lang="en-US" sz="2400" u="sng" dirty="0">
              <a:solidFill>
                <a:srgbClr val="00B050"/>
              </a:solidFill>
            </a:endParaRPr>
          </a:p>
        </p:txBody>
      </p:sp>
      <p:pic>
        <p:nvPicPr>
          <p:cNvPr id="1945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738937" y="4933156"/>
            <a:ext cx="2362200" cy="1641764"/>
          </a:xfrm>
          <a:prstGeom prst="rect">
            <a:avLst/>
          </a:prstGeom>
          <a:noFill/>
          <a:extLst>
            <a:ext uri="{909E8E84-426E-40DD-AFC4-6F175D3DCCD1}">
              <a14:hiddenFill xmlns="" xmlns:a14="http://schemas.microsoft.com/office/drawing/2010/main">
                <a:solidFill>
                  <a:srgbClr val="FFFFFF"/>
                </a:solidFill>
              </a14:hiddenFill>
            </a:ext>
          </a:extLst>
        </p:spPr>
      </p:pic>
      <p:pic>
        <p:nvPicPr>
          <p:cNvPr id="19459" name="Picture 157" descr="Description: C:\Users\RAVI\Desktop\EVM M3 NEW PHOTOS\IMG_064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19537" y="4933156"/>
            <a:ext cx="2438400" cy="1641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60" name="Picture 6441" descr="Description: C:\Users\RAVI\Desktop\EVM M3 NEW PHOTOS\IMG_0648.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47737" y="4933156"/>
            <a:ext cx="2667000" cy="1641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389827980"/>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5250" name="AutoShape 34"/>
          <p:cNvSpPr>
            <a:spLocks noChangeArrowheads="1"/>
          </p:cNvSpPr>
          <p:nvPr/>
        </p:nvSpPr>
        <p:spPr bwMode="auto">
          <a:xfrm>
            <a:off x="209550" y="990600"/>
            <a:ext cx="1798638" cy="792163"/>
          </a:xfrm>
          <a:prstGeom prst="roundRect">
            <a:avLst>
              <a:gd name="adj" fmla="val 16667"/>
            </a:avLst>
          </a:prstGeom>
          <a:solidFill>
            <a:schemeClr val="tx1"/>
          </a:solidFill>
          <a:ln w="28575">
            <a:solidFill>
              <a:schemeClr val="tx1"/>
            </a:solidFill>
            <a:round/>
            <a:headEnd/>
            <a:tailEnd/>
          </a:ln>
        </p:spPr>
        <p:txBody>
          <a:bodyPr wrap="none" lIns="99432" tIns="49716" rIns="99432" bIns="49716" anchor="ctr"/>
          <a:lstStyle/>
          <a:p>
            <a:pPr defTabSz="993775">
              <a:spcBef>
                <a:spcPct val="0"/>
              </a:spcBef>
            </a:pPr>
            <a:r>
              <a:rPr lang="en-US" sz="2200"/>
              <a:t>Close</a:t>
            </a:r>
          </a:p>
        </p:txBody>
      </p:sp>
      <p:sp>
        <p:nvSpPr>
          <p:cNvPr id="265251" name="AutoShape 35"/>
          <p:cNvSpPr>
            <a:spLocks noChangeArrowheads="1"/>
          </p:cNvSpPr>
          <p:nvPr/>
        </p:nvSpPr>
        <p:spPr bwMode="auto">
          <a:xfrm>
            <a:off x="2114550" y="2133600"/>
            <a:ext cx="1798638" cy="790575"/>
          </a:xfrm>
          <a:prstGeom prst="roundRect">
            <a:avLst>
              <a:gd name="adj" fmla="val 16667"/>
            </a:avLst>
          </a:prstGeom>
          <a:solidFill>
            <a:srgbClr val="FF9933"/>
          </a:solidFill>
          <a:ln w="28575">
            <a:solidFill>
              <a:schemeClr val="tx1"/>
            </a:solidFill>
            <a:round/>
            <a:headEnd/>
            <a:tailEnd/>
          </a:ln>
        </p:spPr>
        <p:txBody>
          <a:bodyPr wrap="none" lIns="99432" tIns="49716" rIns="99432" bIns="49716" anchor="ctr"/>
          <a:lstStyle/>
          <a:p>
            <a:pPr defTabSz="993775">
              <a:spcBef>
                <a:spcPct val="0"/>
              </a:spcBef>
            </a:pPr>
            <a:r>
              <a:rPr lang="en-US" sz="2200">
                <a:solidFill>
                  <a:schemeClr val="tx1"/>
                </a:solidFill>
              </a:rPr>
              <a:t>Result</a:t>
            </a:r>
          </a:p>
        </p:txBody>
      </p:sp>
      <p:sp>
        <p:nvSpPr>
          <p:cNvPr id="265252" name="AutoShape 36"/>
          <p:cNvSpPr>
            <a:spLocks noChangeArrowheads="1"/>
          </p:cNvSpPr>
          <p:nvPr/>
        </p:nvSpPr>
        <p:spPr bwMode="auto">
          <a:xfrm>
            <a:off x="6107113" y="4343400"/>
            <a:ext cx="1798637" cy="792163"/>
          </a:xfrm>
          <a:prstGeom prst="roundRect">
            <a:avLst>
              <a:gd name="adj" fmla="val 16667"/>
            </a:avLst>
          </a:prstGeom>
          <a:solidFill>
            <a:schemeClr val="tx2"/>
          </a:solidFill>
          <a:ln w="28575">
            <a:solidFill>
              <a:schemeClr val="tx1"/>
            </a:solidFill>
            <a:round/>
            <a:headEnd/>
            <a:tailEnd/>
          </a:ln>
        </p:spPr>
        <p:txBody>
          <a:bodyPr wrap="none" lIns="99432" tIns="49716" rIns="99432" bIns="49716" anchor="ctr"/>
          <a:lstStyle/>
          <a:p>
            <a:pPr defTabSz="993775">
              <a:spcBef>
                <a:spcPct val="0"/>
              </a:spcBef>
            </a:pPr>
            <a:r>
              <a:rPr lang="en-US" sz="2200"/>
              <a:t>Cand. set</a:t>
            </a:r>
          </a:p>
        </p:txBody>
      </p:sp>
      <p:sp>
        <p:nvSpPr>
          <p:cNvPr id="50182" name="Rectangle 54"/>
          <p:cNvSpPr>
            <a:spLocks noGrp="1" noChangeArrowheads="1"/>
          </p:cNvSpPr>
          <p:nvPr>
            <p:ph type="title"/>
          </p:nvPr>
        </p:nvSpPr>
        <p:spPr bwMode="auto">
          <a:xfrm>
            <a:off x="771525" y="0"/>
            <a:ext cx="8734425" cy="6762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dirty="0" smtClean="0">
                <a:solidFill>
                  <a:srgbClr val="FFFF00"/>
                </a:solidFill>
              </a:rPr>
              <a:t>EVM – Operation Sequence</a:t>
            </a:r>
          </a:p>
        </p:txBody>
      </p:sp>
      <p:sp>
        <p:nvSpPr>
          <p:cNvPr id="265275" name="AutoShape 59"/>
          <p:cNvSpPr>
            <a:spLocks noChangeArrowheads="1"/>
          </p:cNvSpPr>
          <p:nvPr/>
        </p:nvSpPr>
        <p:spPr bwMode="auto">
          <a:xfrm rot="10800000" flipH="1">
            <a:off x="895350" y="1905000"/>
            <a:ext cx="1066800" cy="838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57150">
            <a:solidFill>
              <a:srgbClr val="FF0000"/>
            </a:solidFill>
            <a:miter lim="800000"/>
            <a:headEnd/>
            <a:tailEnd/>
          </a:ln>
        </p:spPr>
        <p:txBody>
          <a:bodyPr wrap="none" anchor="ctr"/>
          <a:lstStyle/>
          <a:p>
            <a:endParaRPr lang="en-US"/>
          </a:p>
        </p:txBody>
      </p:sp>
      <p:sp>
        <p:nvSpPr>
          <p:cNvPr id="265278" name="AutoShape 62"/>
          <p:cNvSpPr>
            <a:spLocks noChangeArrowheads="1"/>
          </p:cNvSpPr>
          <p:nvPr/>
        </p:nvSpPr>
        <p:spPr bwMode="auto">
          <a:xfrm>
            <a:off x="4049713" y="3246438"/>
            <a:ext cx="1798637" cy="792162"/>
          </a:xfrm>
          <a:prstGeom prst="roundRect">
            <a:avLst>
              <a:gd name="adj" fmla="val 16667"/>
            </a:avLst>
          </a:prstGeom>
          <a:solidFill>
            <a:schemeClr val="bg1"/>
          </a:solidFill>
          <a:ln w="28575">
            <a:solidFill>
              <a:schemeClr val="tx1"/>
            </a:solidFill>
            <a:round/>
            <a:headEnd/>
            <a:tailEnd/>
          </a:ln>
        </p:spPr>
        <p:txBody>
          <a:bodyPr wrap="none" lIns="99432" tIns="49716" rIns="99432" bIns="49716" anchor="ctr"/>
          <a:lstStyle/>
          <a:p>
            <a:pPr defTabSz="993775">
              <a:spcBef>
                <a:spcPct val="0"/>
              </a:spcBef>
            </a:pPr>
            <a:r>
              <a:rPr lang="en-US" sz="2200">
                <a:solidFill>
                  <a:schemeClr val="tx1"/>
                </a:solidFill>
              </a:rPr>
              <a:t>Clear</a:t>
            </a:r>
          </a:p>
        </p:txBody>
      </p:sp>
      <p:sp>
        <p:nvSpPr>
          <p:cNvPr id="265279" name="AutoShape 63"/>
          <p:cNvSpPr>
            <a:spLocks noChangeArrowheads="1"/>
          </p:cNvSpPr>
          <p:nvPr/>
        </p:nvSpPr>
        <p:spPr bwMode="auto">
          <a:xfrm rot="10800000" flipH="1">
            <a:off x="2876550" y="3048000"/>
            <a:ext cx="1066800" cy="838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57150">
            <a:solidFill>
              <a:srgbClr val="FF0000"/>
            </a:solidFill>
            <a:miter lim="800000"/>
            <a:headEnd/>
            <a:tailEnd/>
          </a:ln>
        </p:spPr>
        <p:txBody>
          <a:bodyPr wrap="none" anchor="ctr"/>
          <a:lstStyle/>
          <a:p>
            <a:endParaRPr lang="en-US"/>
          </a:p>
        </p:txBody>
      </p:sp>
      <p:sp>
        <p:nvSpPr>
          <p:cNvPr id="265280" name="AutoShape 64"/>
          <p:cNvSpPr>
            <a:spLocks noChangeArrowheads="1"/>
          </p:cNvSpPr>
          <p:nvPr/>
        </p:nvSpPr>
        <p:spPr bwMode="auto">
          <a:xfrm rot="10800000" flipH="1">
            <a:off x="4933950" y="4171950"/>
            <a:ext cx="1066800" cy="838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57150">
            <a:solidFill>
              <a:srgbClr val="FF0000"/>
            </a:solidFill>
            <a:miter lim="800000"/>
            <a:headEnd/>
            <a:tailEnd/>
          </a:ln>
        </p:spPr>
        <p:txBody>
          <a:bodyPr wrap="none" anchor="ctr"/>
          <a:lstStyle/>
          <a:p>
            <a:endParaRPr lang="en-US"/>
          </a:p>
        </p:txBody>
      </p:sp>
      <p:sp>
        <p:nvSpPr>
          <p:cNvPr id="265281" name="AutoShape 65"/>
          <p:cNvSpPr>
            <a:spLocks noChangeArrowheads="1"/>
          </p:cNvSpPr>
          <p:nvPr/>
        </p:nvSpPr>
        <p:spPr bwMode="auto">
          <a:xfrm rot="10800000" flipH="1">
            <a:off x="6877050" y="5276850"/>
            <a:ext cx="1066800" cy="838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57150">
            <a:solidFill>
              <a:srgbClr val="FF0000"/>
            </a:solidFill>
            <a:miter lim="800000"/>
            <a:headEnd/>
            <a:tailEnd/>
          </a:ln>
        </p:spPr>
        <p:txBody>
          <a:bodyPr wrap="none" anchor="ctr"/>
          <a:lstStyle/>
          <a:p>
            <a:endParaRPr lang="en-US"/>
          </a:p>
        </p:txBody>
      </p:sp>
      <p:sp>
        <p:nvSpPr>
          <p:cNvPr id="14" name="AutoShape 36"/>
          <p:cNvSpPr>
            <a:spLocks noChangeArrowheads="1"/>
          </p:cNvSpPr>
          <p:nvPr/>
        </p:nvSpPr>
        <p:spPr bwMode="auto">
          <a:xfrm>
            <a:off x="8064500" y="5466556"/>
            <a:ext cx="1798637" cy="792163"/>
          </a:xfrm>
          <a:prstGeom prst="roundRect">
            <a:avLst>
              <a:gd name="adj" fmla="val 16667"/>
            </a:avLst>
          </a:prstGeom>
          <a:solidFill>
            <a:srgbClr val="0070C0"/>
          </a:solidFill>
          <a:ln w="28575">
            <a:solidFill>
              <a:schemeClr val="tx1"/>
            </a:solidFill>
            <a:round/>
            <a:headEnd/>
            <a:tailEnd/>
          </a:ln>
        </p:spPr>
        <p:txBody>
          <a:bodyPr wrap="none" lIns="99432" tIns="49716" rIns="99432" bIns="49716" anchor="ctr"/>
          <a:lstStyle/>
          <a:p>
            <a:pPr defTabSz="993775">
              <a:spcBef>
                <a:spcPct val="0"/>
              </a:spcBef>
            </a:pPr>
            <a:r>
              <a:rPr lang="en-US" sz="2200" dirty="0" smtClean="0"/>
              <a:t>Ballot</a:t>
            </a:r>
            <a:endParaRPr lang="en-US" sz="22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65250"/>
                                        </p:tgtEl>
                                        <p:attrNameLst>
                                          <p:attrName>style.visibility</p:attrName>
                                        </p:attrNameLst>
                                      </p:cBhvr>
                                      <p:to>
                                        <p:strVal val="visible"/>
                                      </p:to>
                                    </p:set>
                                    <p:animEffect transition="in" filter="wipe(up)">
                                      <p:cBhvr>
                                        <p:cTn id="7" dur="500"/>
                                        <p:tgtEl>
                                          <p:spTgt spid="265250"/>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265275"/>
                                        </p:tgtEl>
                                        <p:attrNameLst>
                                          <p:attrName>style.visibility</p:attrName>
                                        </p:attrNameLst>
                                      </p:cBhvr>
                                      <p:to>
                                        <p:strVal val="visible"/>
                                      </p:to>
                                    </p:set>
                                    <p:animEffect transition="in" filter="wipe(left)">
                                      <p:cBhvr>
                                        <p:cTn id="11" dur="500"/>
                                        <p:tgtEl>
                                          <p:spTgt spid="265275"/>
                                        </p:tgtEl>
                                      </p:cBhvr>
                                    </p:animEffect>
                                  </p:childTnLst>
                                </p:cTn>
                              </p:par>
                            </p:childTnLst>
                          </p:cTn>
                        </p:par>
                        <p:par>
                          <p:cTn id="12" fill="hold">
                            <p:stCondLst>
                              <p:cond delay="2000"/>
                            </p:stCondLst>
                            <p:childTnLst>
                              <p:par>
                                <p:cTn id="13" presetID="22" presetClass="entr" presetSubtype="8" fill="hold" grpId="0" nodeType="afterEffect">
                                  <p:stCondLst>
                                    <p:cond delay="1000"/>
                                  </p:stCondLst>
                                  <p:childTnLst>
                                    <p:set>
                                      <p:cBhvr>
                                        <p:cTn id="14" dur="1" fill="hold">
                                          <p:stCondLst>
                                            <p:cond delay="0"/>
                                          </p:stCondLst>
                                        </p:cTn>
                                        <p:tgtEl>
                                          <p:spTgt spid="265251"/>
                                        </p:tgtEl>
                                        <p:attrNameLst>
                                          <p:attrName>style.visibility</p:attrName>
                                        </p:attrNameLst>
                                      </p:cBhvr>
                                      <p:to>
                                        <p:strVal val="visible"/>
                                      </p:to>
                                    </p:set>
                                    <p:animEffect transition="in" filter="wipe(left)">
                                      <p:cBhvr>
                                        <p:cTn id="15" dur="500"/>
                                        <p:tgtEl>
                                          <p:spTgt spid="265251"/>
                                        </p:tgtEl>
                                      </p:cBhvr>
                                    </p:animEffect>
                                  </p:childTnLst>
                                </p:cTn>
                              </p:par>
                            </p:childTnLst>
                          </p:cTn>
                        </p:par>
                        <p:par>
                          <p:cTn id="16" fill="hold">
                            <p:stCondLst>
                              <p:cond delay="3500"/>
                            </p:stCondLst>
                            <p:childTnLst>
                              <p:par>
                                <p:cTn id="17" presetID="22" presetClass="entr" presetSubtype="8" fill="hold" grpId="0" nodeType="afterEffect">
                                  <p:stCondLst>
                                    <p:cond delay="1000"/>
                                  </p:stCondLst>
                                  <p:childTnLst>
                                    <p:set>
                                      <p:cBhvr>
                                        <p:cTn id="18" dur="1" fill="hold">
                                          <p:stCondLst>
                                            <p:cond delay="0"/>
                                          </p:stCondLst>
                                        </p:cTn>
                                        <p:tgtEl>
                                          <p:spTgt spid="265279"/>
                                        </p:tgtEl>
                                        <p:attrNameLst>
                                          <p:attrName>style.visibility</p:attrName>
                                        </p:attrNameLst>
                                      </p:cBhvr>
                                      <p:to>
                                        <p:strVal val="visible"/>
                                      </p:to>
                                    </p:set>
                                    <p:animEffect transition="in" filter="wipe(left)">
                                      <p:cBhvr>
                                        <p:cTn id="19" dur="500"/>
                                        <p:tgtEl>
                                          <p:spTgt spid="265279"/>
                                        </p:tgtEl>
                                      </p:cBhvr>
                                    </p:animEffect>
                                  </p:childTnLst>
                                </p:cTn>
                              </p:par>
                            </p:childTnLst>
                          </p:cTn>
                        </p:par>
                        <p:par>
                          <p:cTn id="20" fill="hold">
                            <p:stCondLst>
                              <p:cond delay="5000"/>
                            </p:stCondLst>
                            <p:childTnLst>
                              <p:par>
                                <p:cTn id="21" presetID="22" presetClass="entr" presetSubtype="8" fill="hold" grpId="0" nodeType="afterEffect">
                                  <p:stCondLst>
                                    <p:cond delay="1000"/>
                                  </p:stCondLst>
                                  <p:childTnLst>
                                    <p:set>
                                      <p:cBhvr>
                                        <p:cTn id="22" dur="1" fill="hold">
                                          <p:stCondLst>
                                            <p:cond delay="0"/>
                                          </p:stCondLst>
                                        </p:cTn>
                                        <p:tgtEl>
                                          <p:spTgt spid="265278"/>
                                        </p:tgtEl>
                                        <p:attrNameLst>
                                          <p:attrName>style.visibility</p:attrName>
                                        </p:attrNameLst>
                                      </p:cBhvr>
                                      <p:to>
                                        <p:strVal val="visible"/>
                                      </p:to>
                                    </p:set>
                                    <p:animEffect transition="in" filter="wipe(left)">
                                      <p:cBhvr>
                                        <p:cTn id="23" dur="500"/>
                                        <p:tgtEl>
                                          <p:spTgt spid="265278"/>
                                        </p:tgtEl>
                                      </p:cBhvr>
                                    </p:animEffect>
                                  </p:childTnLst>
                                </p:cTn>
                              </p:par>
                            </p:childTnLst>
                          </p:cTn>
                        </p:par>
                        <p:par>
                          <p:cTn id="24" fill="hold">
                            <p:stCondLst>
                              <p:cond delay="6500"/>
                            </p:stCondLst>
                            <p:childTnLst>
                              <p:par>
                                <p:cTn id="25" presetID="22" presetClass="entr" presetSubtype="8" fill="hold" grpId="0" nodeType="afterEffect">
                                  <p:stCondLst>
                                    <p:cond delay="1000"/>
                                  </p:stCondLst>
                                  <p:childTnLst>
                                    <p:set>
                                      <p:cBhvr>
                                        <p:cTn id="26" dur="1" fill="hold">
                                          <p:stCondLst>
                                            <p:cond delay="0"/>
                                          </p:stCondLst>
                                        </p:cTn>
                                        <p:tgtEl>
                                          <p:spTgt spid="265280"/>
                                        </p:tgtEl>
                                        <p:attrNameLst>
                                          <p:attrName>style.visibility</p:attrName>
                                        </p:attrNameLst>
                                      </p:cBhvr>
                                      <p:to>
                                        <p:strVal val="visible"/>
                                      </p:to>
                                    </p:set>
                                    <p:animEffect transition="in" filter="wipe(left)">
                                      <p:cBhvr>
                                        <p:cTn id="27" dur="500"/>
                                        <p:tgtEl>
                                          <p:spTgt spid="265280"/>
                                        </p:tgtEl>
                                      </p:cBhvr>
                                    </p:animEffect>
                                  </p:childTnLst>
                                </p:cTn>
                              </p:par>
                            </p:childTnLst>
                          </p:cTn>
                        </p:par>
                        <p:par>
                          <p:cTn id="28" fill="hold">
                            <p:stCondLst>
                              <p:cond delay="8000"/>
                            </p:stCondLst>
                            <p:childTnLst>
                              <p:par>
                                <p:cTn id="29" presetID="22" presetClass="entr" presetSubtype="8" fill="hold" grpId="0" nodeType="afterEffect">
                                  <p:stCondLst>
                                    <p:cond delay="1000"/>
                                  </p:stCondLst>
                                  <p:childTnLst>
                                    <p:set>
                                      <p:cBhvr>
                                        <p:cTn id="30" dur="1" fill="hold">
                                          <p:stCondLst>
                                            <p:cond delay="0"/>
                                          </p:stCondLst>
                                        </p:cTn>
                                        <p:tgtEl>
                                          <p:spTgt spid="265252"/>
                                        </p:tgtEl>
                                        <p:attrNameLst>
                                          <p:attrName>style.visibility</p:attrName>
                                        </p:attrNameLst>
                                      </p:cBhvr>
                                      <p:to>
                                        <p:strVal val="visible"/>
                                      </p:to>
                                    </p:set>
                                    <p:animEffect transition="in" filter="wipe(left)">
                                      <p:cBhvr>
                                        <p:cTn id="31" dur="500"/>
                                        <p:tgtEl>
                                          <p:spTgt spid="265252"/>
                                        </p:tgtEl>
                                      </p:cBhvr>
                                    </p:animEffect>
                                  </p:childTnLst>
                                </p:cTn>
                              </p:par>
                            </p:childTnLst>
                          </p:cTn>
                        </p:par>
                        <p:par>
                          <p:cTn id="32" fill="hold">
                            <p:stCondLst>
                              <p:cond delay="9500"/>
                            </p:stCondLst>
                            <p:childTnLst>
                              <p:par>
                                <p:cTn id="33" presetID="22" presetClass="entr" presetSubtype="8" fill="hold" grpId="0" nodeType="afterEffect">
                                  <p:stCondLst>
                                    <p:cond delay="1000"/>
                                  </p:stCondLst>
                                  <p:childTnLst>
                                    <p:set>
                                      <p:cBhvr>
                                        <p:cTn id="34" dur="1" fill="hold">
                                          <p:stCondLst>
                                            <p:cond delay="0"/>
                                          </p:stCondLst>
                                        </p:cTn>
                                        <p:tgtEl>
                                          <p:spTgt spid="265281"/>
                                        </p:tgtEl>
                                        <p:attrNameLst>
                                          <p:attrName>style.visibility</p:attrName>
                                        </p:attrNameLst>
                                      </p:cBhvr>
                                      <p:to>
                                        <p:strVal val="visible"/>
                                      </p:to>
                                    </p:set>
                                    <p:animEffect transition="in" filter="wipe(left)">
                                      <p:cBhvr>
                                        <p:cTn id="35" dur="500"/>
                                        <p:tgtEl>
                                          <p:spTgt spid="265281"/>
                                        </p:tgtEl>
                                      </p:cBhvr>
                                    </p:animEffect>
                                  </p:childTnLst>
                                </p:cTn>
                              </p:par>
                            </p:childTnLst>
                          </p:cTn>
                        </p:par>
                        <p:par>
                          <p:cTn id="36" fill="hold">
                            <p:stCondLst>
                              <p:cond delay="11000"/>
                            </p:stCondLst>
                            <p:childTnLst>
                              <p:par>
                                <p:cTn id="37" presetID="22" presetClass="entr" presetSubtype="8" fill="hold" grpId="0" nodeType="afterEffect">
                                  <p:stCondLst>
                                    <p:cond delay="100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50" grpId="0" animBg="1" autoUpdateAnimBg="0"/>
      <p:bldP spid="265251" grpId="0" animBg="1" autoUpdateAnimBg="0"/>
      <p:bldP spid="265252" grpId="0" animBg="1" autoUpdateAnimBg="0"/>
      <p:bldP spid="265275" grpId="0" animBg="1"/>
      <p:bldP spid="265278" grpId="0" animBg="1" autoUpdateAnimBg="0"/>
      <p:bldP spid="265279" grpId="0" animBg="1"/>
      <p:bldP spid="265280" grpId="0" animBg="1"/>
      <p:bldP spid="265281" grpId="0" animBg="1"/>
      <p:bldP spid="14"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2"/>
          <p:cNvSpPr>
            <a:spLocks noGrp="1" noChangeArrowheads="1"/>
          </p:cNvSpPr>
          <p:nvPr>
            <p:ph type="title"/>
          </p:nvPr>
        </p:nvSpPr>
        <p:spPr bwMode="auto">
          <a:xfrm>
            <a:off x="771525" y="9525"/>
            <a:ext cx="8734425" cy="6000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dirty="0" smtClean="0">
                <a:solidFill>
                  <a:srgbClr val="FFFF00"/>
                </a:solidFill>
              </a:rPr>
              <a:t>EVM – Polling Sequence</a:t>
            </a:r>
          </a:p>
        </p:txBody>
      </p:sp>
      <p:sp>
        <p:nvSpPr>
          <p:cNvPr id="16402" name="Line 34"/>
          <p:cNvSpPr>
            <a:spLocks noChangeShapeType="1"/>
          </p:cNvSpPr>
          <p:nvPr/>
        </p:nvSpPr>
        <p:spPr bwMode="auto">
          <a:xfrm>
            <a:off x="-4947624" y="1143000"/>
            <a:ext cx="0" cy="914400"/>
          </a:xfrm>
          <a:prstGeom prst="line">
            <a:avLst/>
          </a:prstGeom>
          <a:noFill/>
          <a:ln w="57150">
            <a:solidFill>
              <a:srgbClr val="FF0000"/>
            </a:solidFill>
            <a:round/>
            <a:headEnd/>
            <a:tailEnd type="triangle" w="med" len="med"/>
          </a:ln>
        </p:spPr>
        <p:txBody>
          <a:bodyPr/>
          <a:lstStyle/>
          <a:p>
            <a:endParaRPr lang="en-US"/>
          </a:p>
        </p:txBody>
      </p:sp>
      <p:sp>
        <p:nvSpPr>
          <p:cNvPr id="2" name="Rectangle 1"/>
          <p:cNvSpPr/>
          <p:nvPr/>
        </p:nvSpPr>
        <p:spPr>
          <a:xfrm>
            <a:off x="318538" y="736943"/>
            <a:ext cx="9523168" cy="6607963"/>
          </a:xfrm>
          <a:prstGeom prst="rect">
            <a:avLst/>
          </a:prstGeom>
        </p:spPr>
        <p:txBody>
          <a:bodyPr wrap="square">
            <a:spAutoFit/>
          </a:bodyPr>
          <a:lstStyle/>
          <a:p>
            <a:pPr algn="l"/>
            <a:r>
              <a:rPr lang="en-US" sz="2200" u="sng" dirty="0" smtClean="0">
                <a:solidFill>
                  <a:srgbClr val="00B050"/>
                </a:solidFill>
              </a:rPr>
              <a:t>MOCK POLL</a:t>
            </a:r>
          </a:p>
          <a:p>
            <a:pPr algn="l"/>
            <a:endParaRPr lang="en-US" sz="2200" u="sng" dirty="0" smtClean="0">
              <a:solidFill>
                <a:srgbClr val="00B050"/>
              </a:solidFill>
            </a:endParaRPr>
          </a:p>
          <a:p>
            <a:pPr marL="342900" indent="-342900" algn="l">
              <a:buFont typeface="Wingdings" pitchFamily="2" charset="2"/>
              <a:buChar char="Ø"/>
            </a:pPr>
            <a:r>
              <a:rPr lang="en-US" sz="2100" dirty="0" smtClean="0">
                <a:solidFill>
                  <a:srgbClr val="0070C0"/>
                </a:solidFill>
              </a:rPr>
              <a:t>Additionally</a:t>
            </a:r>
            <a:r>
              <a:rPr lang="en-US" sz="2100" dirty="0">
                <a:solidFill>
                  <a:srgbClr val="0070C0"/>
                </a:solidFill>
              </a:rPr>
              <a:t>, mock-poll in 1% of EVMs of 1200 votes, in 2% of EVMs of 1000 votes and in 2% of EVMs of 500 votes ( or as per latest information given by Election Commission of India) shall be done </a:t>
            </a:r>
            <a:r>
              <a:rPr lang="en-US" sz="2100" dirty="0" smtClean="0">
                <a:solidFill>
                  <a:srgbClr val="0070C0"/>
                </a:solidFill>
              </a:rPr>
              <a:t>.</a:t>
            </a:r>
          </a:p>
          <a:p>
            <a:pPr marL="342900" indent="-342900" algn="l">
              <a:buFont typeface="Wingdings" pitchFamily="2" charset="2"/>
              <a:buChar char="Ø"/>
            </a:pPr>
            <a:endParaRPr lang="en-US" sz="2100" dirty="0">
              <a:solidFill>
                <a:srgbClr val="0070C0"/>
              </a:solidFill>
            </a:endParaRPr>
          </a:p>
          <a:p>
            <a:pPr marL="342900" indent="-342900" algn="l">
              <a:buFont typeface="Wingdings" pitchFamily="2" charset="2"/>
              <a:buChar char="Ø"/>
            </a:pPr>
            <a:r>
              <a:rPr lang="en-US" sz="2100" dirty="0" smtClean="0">
                <a:solidFill>
                  <a:srgbClr val="0070C0"/>
                </a:solidFill>
              </a:rPr>
              <a:t>Mock-poll </a:t>
            </a:r>
            <a:r>
              <a:rPr lang="en-US" sz="2100" dirty="0">
                <a:solidFill>
                  <a:srgbClr val="0070C0"/>
                </a:solidFill>
              </a:rPr>
              <a:t>shall be done with VVPAT and votes </a:t>
            </a:r>
            <a:r>
              <a:rPr lang="en-US" sz="2100" dirty="0" smtClean="0">
                <a:solidFill>
                  <a:srgbClr val="0070C0"/>
                </a:solidFill>
              </a:rPr>
              <a:t>cast </a:t>
            </a:r>
            <a:r>
              <a:rPr lang="en-US" sz="2100" dirty="0">
                <a:solidFill>
                  <a:srgbClr val="0070C0"/>
                </a:solidFill>
              </a:rPr>
              <a:t>in EVM must be tallied with VVPAT Ballot Slips. </a:t>
            </a:r>
            <a:endParaRPr lang="en-US" sz="2100" dirty="0" smtClean="0">
              <a:solidFill>
                <a:srgbClr val="0070C0"/>
              </a:solidFill>
            </a:endParaRPr>
          </a:p>
          <a:p>
            <a:pPr algn="l"/>
            <a:endParaRPr lang="en-US" sz="2100" dirty="0" smtClean="0">
              <a:solidFill>
                <a:srgbClr val="0070C0"/>
              </a:solidFill>
            </a:endParaRPr>
          </a:p>
          <a:p>
            <a:pPr marL="342900" indent="-342900" algn="l">
              <a:buFont typeface="Wingdings" pitchFamily="2" charset="2"/>
              <a:buChar char="Ø"/>
            </a:pPr>
            <a:r>
              <a:rPr lang="en-US" sz="2100" dirty="0">
                <a:solidFill>
                  <a:srgbClr val="0070C0"/>
                </a:solidFill>
              </a:rPr>
              <a:t>It shall be ensured that during the mock poll, testing or demonstration of EVM or VVPAT, dummy Ballot Paper with dummy names and dummy symbols are used. </a:t>
            </a:r>
          </a:p>
          <a:p>
            <a:pPr algn="l"/>
            <a:endParaRPr lang="en-US" sz="2400" dirty="0">
              <a:solidFill>
                <a:srgbClr val="00B050"/>
              </a:solidFill>
            </a:endParaRPr>
          </a:p>
          <a:p>
            <a:pPr algn="l"/>
            <a:endParaRPr lang="en-US" sz="2400" dirty="0"/>
          </a:p>
          <a:p>
            <a:pPr algn="l"/>
            <a:endParaRPr lang="en-US" sz="2400" u="sng" dirty="0" smtClean="0">
              <a:solidFill>
                <a:srgbClr val="00B050"/>
              </a:solidFill>
            </a:endParaRPr>
          </a:p>
          <a:p>
            <a:endParaRPr lang="en-US" sz="2400" u="sng" dirty="0" smtClean="0">
              <a:solidFill>
                <a:srgbClr val="00B050"/>
              </a:solidFill>
            </a:endParaRPr>
          </a:p>
          <a:p>
            <a:endParaRPr lang="en-US" sz="2400" u="sng" dirty="0">
              <a:solidFill>
                <a:srgbClr val="00B050"/>
              </a:solidFill>
            </a:endParaRPr>
          </a:p>
        </p:txBody>
      </p:sp>
    </p:spTree>
    <p:extLst>
      <p:ext uri="{BB962C8B-B14F-4D97-AF65-F5344CB8AC3E}">
        <p14:creationId xmlns="" xmlns:p14="http://schemas.microsoft.com/office/powerpoint/2010/main" val="2160052243"/>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2"/>
          <p:cNvSpPr>
            <a:spLocks noGrp="1" noChangeArrowheads="1"/>
          </p:cNvSpPr>
          <p:nvPr>
            <p:ph type="title"/>
          </p:nvPr>
        </p:nvSpPr>
        <p:spPr bwMode="auto">
          <a:xfrm>
            <a:off x="771525" y="9525"/>
            <a:ext cx="8734425" cy="6000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dirty="0" smtClean="0">
                <a:solidFill>
                  <a:srgbClr val="FFFF00"/>
                </a:solidFill>
              </a:rPr>
              <a:t>EVM – Polling Sequence</a:t>
            </a:r>
          </a:p>
        </p:txBody>
      </p:sp>
      <p:sp>
        <p:nvSpPr>
          <p:cNvPr id="16402" name="Line 34"/>
          <p:cNvSpPr>
            <a:spLocks noChangeShapeType="1"/>
          </p:cNvSpPr>
          <p:nvPr/>
        </p:nvSpPr>
        <p:spPr bwMode="auto">
          <a:xfrm>
            <a:off x="-4947624" y="1143000"/>
            <a:ext cx="0" cy="914400"/>
          </a:xfrm>
          <a:prstGeom prst="line">
            <a:avLst/>
          </a:prstGeom>
          <a:noFill/>
          <a:ln w="57150">
            <a:solidFill>
              <a:srgbClr val="FF0000"/>
            </a:solidFill>
            <a:round/>
            <a:headEnd/>
            <a:tailEnd type="triangle" w="med" len="med"/>
          </a:ln>
        </p:spPr>
        <p:txBody>
          <a:bodyPr/>
          <a:lstStyle/>
          <a:p>
            <a:endParaRPr lang="en-US"/>
          </a:p>
        </p:txBody>
      </p:sp>
      <p:sp>
        <p:nvSpPr>
          <p:cNvPr id="2" name="Rectangle 1"/>
          <p:cNvSpPr/>
          <p:nvPr/>
        </p:nvSpPr>
        <p:spPr>
          <a:xfrm>
            <a:off x="318538" y="736943"/>
            <a:ext cx="9523168" cy="6284797"/>
          </a:xfrm>
          <a:prstGeom prst="rect">
            <a:avLst/>
          </a:prstGeom>
        </p:spPr>
        <p:txBody>
          <a:bodyPr wrap="square">
            <a:spAutoFit/>
          </a:bodyPr>
          <a:lstStyle/>
          <a:p>
            <a:pPr algn="l"/>
            <a:r>
              <a:rPr lang="en-US" sz="2200" u="sng" dirty="0" smtClean="0">
                <a:solidFill>
                  <a:srgbClr val="00B050"/>
                </a:solidFill>
              </a:rPr>
              <a:t>SEALING </a:t>
            </a:r>
            <a:r>
              <a:rPr lang="en-US" sz="2200" u="sng" dirty="0">
                <a:solidFill>
                  <a:srgbClr val="00B050"/>
                </a:solidFill>
              </a:rPr>
              <a:t>OF CONTROL </a:t>
            </a:r>
            <a:r>
              <a:rPr lang="en-US" sz="2200" u="sng" dirty="0" smtClean="0">
                <a:solidFill>
                  <a:srgbClr val="00B050"/>
                </a:solidFill>
              </a:rPr>
              <a:t>UNIT</a:t>
            </a:r>
          </a:p>
          <a:p>
            <a:pPr algn="l"/>
            <a:endParaRPr lang="en-US" sz="2200" u="sng" dirty="0" smtClean="0">
              <a:solidFill>
                <a:srgbClr val="00B050"/>
              </a:solidFill>
            </a:endParaRPr>
          </a:p>
          <a:p>
            <a:pPr marL="342900" indent="-342900" algn="l">
              <a:buFont typeface="Wingdings" pitchFamily="2" charset="2"/>
              <a:buChar char="Ø"/>
            </a:pPr>
            <a:r>
              <a:rPr lang="en-US" sz="2100" dirty="0" smtClean="0">
                <a:solidFill>
                  <a:srgbClr val="0070C0"/>
                </a:solidFill>
              </a:rPr>
              <a:t>In </a:t>
            </a:r>
            <a:r>
              <a:rPr lang="en-US" sz="2100" dirty="0">
                <a:solidFill>
                  <a:srgbClr val="0070C0"/>
                </a:solidFill>
              </a:rPr>
              <a:t>order to ensure that the Control Unit of the EVM cannot be opened after First Level Checking of the EVMs, the Control Unit shall be sealed with the ‘Pink Paper Seal’ </a:t>
            </a:r>
            <a:r>
              <a:rPr lang="en-US" sz="2100" dirty="0" smtClean="0">
                <a:solidFill>
                  <a:srgbClr val="0070C0"/>
                </a:solidFill>
              </a:rPr>
              <a:t>.</a:t>
            </a:r>
          </a:p>
          <a:p>
            <a:pPr algn="l"/>
            <a:endParaRPr lang="en-US" sz="2100" dirty="0" smtClean="0">
              <a:solidFill>
                <a:srgbClr val="0070C0"/>
              </a:solidFill>
            </a:endParaRPr>
          </a:p>
          <a:p>
            <a:pPr marL="342900" indent="-342900" algn="l">
              <a:buFont typeface="Wingdings" pitchFamily="2" charset="2"/>
              <a:buChar char="Ø"/>
            </a:pPr>
            <a:r>
              <a:rPr lang="en-US" sz="2100" dirty="0">
                <a:solidFill>
                  <a:srgbClr val="0070C0"/>
                </a:solidFill>
              </a:rPr>
              <a:t>The Pink Paper Seal shall be affixed on the portion between the Candidate Set Section and the Result Section of the Control Unit</a:t>
            </a:r>
            <a:r>
              <a:rPr lang="en-US" sz="2100" dirty="0" smtClean="0">
                <a:solidFill>
                  <a:srgbClr val="0070C0"/>
                </a:solidFill>
              </a:rPr>
              <a:t>.</a:t>
            </a:r>
          </a:p>
          <a:p>
            <a:pPr algn="l"/>
            <a:endParaRPr lang="en-US" sz="2100" dirty="0" smtClean="0">
              <a:solidFill>
                <a:srgbClr val="0070C0"/>
              </a:solidFill>
            </a:endParaRPr>
          </a:p>
          <a:p>
            <a:pPr marL="342900" indent="-342900" algn="l">
              <a:buFont typeface="Wingdings" pitchFamily="2" charset="2"/>
              <a:buChar char="Ø"/>
            </a:pPr>
            <a:r>
              <a:rPr lang="en-US" sz="2100" dirty="0">
                <a:solidFill>
                  <a:srgbClr val="0070C0"/>
                </a:solidFill>
              </a:rPr>
              <a:t>After fixing the Pink Paper Seal, the Engineer of the Manufacturer shall put his signature on the Pink Paper Seal. </a:t>
            </a:r>
          </a:p>
          <a:p>
            <a:pPr algn="l"/>
            <a:endParaRPr lang="en-US" sz="2400" dirty="0">
              <a:solidFill>
                <a:srgbClr val="00B050"/>
              </a:solidFill>
            </a:endParaRPr>
          </a:p>
          <a:p>
            <a:pPr algn="l"/>
            <a:endParaRPr lang="en-US" sz="2400" dirty="0"/>
          </a:p>
          <a:p>
            <a:pPr algn="l"/>
            <a:endParaRPr lang="en-US" sz="2400" u="sng" dirty="0" smtClean="0">
              <a:solidFill>
                <a:srgbClr val="00B050"/>
              </a:solidFill>
            </a:endParaRPr>
          </a:p>
          <a:p>
            <a:endParaRPr lang="en-US" sz="2400" u="sng" dirty="0" smtClean="0">
              <a:solidFill>
                <a:srgbClr val="00B050"/>
              </a:solidFill>
            </a:endParaRPr>
          </a:p>
          <a:p>
            <a:endParaRPr lang="en-US" sz="2400" u="sng" dirty="0">
              <a:solidFill>
                <a:srgbClr val="00B050"/>
              </a:solidFill>
            </a:endParaRPr>
          </a:p>
        </p:txBody>
      </p:sp>
    </p:spTree>
    <p:extLst>
      <p:ext uri="{BB962C8B-B14F-4D97-AF65-F5344CB8AC3E}">
        <p14:creationId xmlns="" xmlns:p14="http://schemas.microsoft.com/office/powerpoint/2010/main" val="3831352170"/>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2"/>
          <p:cNvSpPr>
            <a:spLocks noGrp="1" noChangeArrowheads="1"/>
          </p:cNvSpPr>
          <p:nvPr>
            <p:ph type="title"/>
          </p:nvPr>
        </p:nvSpPr>
        <p:spPr bwMode="auto">
          <a:xfrm>
            <a:off x="771525" y="9525"/>
            <a:ext cx="8734425" cy="6000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dirty="0" smtClean="0">
                <a:solidFill>
                  <a:srgbClr val="FFFF00"/>
                </a:solidFill>
              </a:rPr>
              <a:t>EVM – Polling Sequence</a:t>
            </a:r>
          </a:p>
        </p:txBody>
      </p:sp>
      <p:sp>
        <p:nvSpPr>
          <p:cNvPr id="16402" name="Line 34"/>
          <p:cNvSpPr>
            <a:spLocks noChangeShapeType="1"/>
          </p:cNvSpPr>
          <p:nvPr/>
        </p:nvSpPr>
        <p:spPr bwMode="auto">
          <a:xfrm>
            <a:off x="-4947624" y="1143000"/>
            <a:ext cx="0" cy="914400"/>
          </a:xfrm>
          <a:prstGeom prst="line">
            <a:avLst/>
          </a:prstGeom>
          <a:noFill/>
          <a:ln w="57150">
            <a:solidFill>
              <a:srgbClr val="FF0000"/>
            </a:solidFill>
            <a:round/>
            <a:headEnd/>
            <a:tailEnd type="triangle" w="med" len="med"/>
          </a:ln>
        </p:spPr>
        <p:txBody>
          <a:bodyPr/>
          <a:lstStyle/>
          <a:p>
            <a:endParaRPr lang="en-US"/>
          </a:p>
        </p:txBody>
      </p:sp>
      <p:sp>
        <p:nvSpPr>
          <p:cNvPr id="2" name="Rectangle 1"/>
          <p:cNvSpPr/>
          <p:nvPr/>
        </p:nvSpPr>
        <p:spPr>
          <a:xfrm>
            <a:off x="318538" y="736943"/>
            <a:ext cx="9523168" cy="6232475"/>
          </a:xfrm>
          <a:prstGeom prst="rect">
            <a:avLst/>
          </a:prstGeom>
        </p:spPr>
        <p:txBody>
          <a:bodyPr wrap="square">
            <a:spAutoFit/>
          </a:bodyPr>
          <a:lstStyle/>
          <a:p>
            <a:pPr algn="l"/>
            <a:r>
              <a:rPr lang="en-US" sz="2400" u="sng" dirty="0" smtClean="0">
                <a:solidFill>
                  <a:srgbClr val="00B050"/>
                </a:solidFill>
              </a:rPr>
              <a:t>DOCUMENTATION</a:t>
            </a:r>
          </a:p>
          <a:p>
            <a:pPr marL="342900" indent="-342900" algn="l">
              <a:buFont typeface="Wingdings" pitchFamily="2" charset="2"/>
              <a:buChar char="Ø"/>
            </a:pPr>
            <a:r>
              <a:rPr lang="en-US" sz="2100" dirty="0" smtClean="0">
                <a:solidFill>
                  <a:srgbClr val="0070C0"/>
                </a:solidFill>
              </a:rPr>
              <a:t>Paste </a:t>
            </a:r>
            <a:r>
              <a:rPr lang="en-US" sz="2100" dirty="0">
                <a:solidFill>
                  <a:srgbClr val="0070C0"/>
                </a:solidFill>
              </a:rPr>
              <a:t>the FLC-OK (Green) sticker on back side of FLC-OK CU and BU. Record the Serial Number of Control Unit and Ballot Unit and affix signature on FLC sticker</a:t>
            </a:r>
            <a:r>
              <a:rPr lang="en-US" sz="2100" dirty="0" smtClean="0">
                <a:solidFill>
                  <a:srgbClr val="0070C0"/>
                </a:solidFill>
              </a:rPr>
              <a:t>.</a:t>
            </a:r>
          </a:p>
          <a:p>
            <a:pPr marL="342900" indent="-342900" algn="l">
              <a:buFont typeface="Wingdings" pitchFamily="2" charset="2"/>
              <a:buChar char="Ø"/>
            </a:pPr>
            <a:endParaRPr lang="en-US" sz="2400" dirty="0">
              <a:solidFill>
                <a:srgbClr val="0070C0"/>
              </a:solidFill>
            </a:endParaRPr>
          </a:p>
          <a:p>
            <a:pPr algn="l"/>
            <a:endParaRPr lang="en-US" sz="2400" dirty="0">
              <a:solidFill>
                <a:srgbClr val="00B050"/>
              </a:solidFill>
            </a:endParaRPr>
          </a:p>
          <a:p>
            <a:pPr algn="l"/>
            <a:endParaRPr lang="en-US" sz="2400" dirty="0"/>
          </a:p>
          <a:p>
            <a:endParaRPr lang="en-US" sz="2400" u="sng" dirty="0">
              <a:solidFill>
                <a:srgbClr val="00B050"/>
              </a:solidFill>
            </a:endParaRPr>
          </a:p>
          <a:p>
            <a:pPr marL="342900" indent="-342900" algn="l">
              <a:buFont typeface="Wingdings" pitchFamily="2" charset="2"/>
              <a:buChar char="Ø"/>
            </a:pPr>
            <a:r>
              <a:rPr lang="en-US" sz="2100" dirty="0" smtClean="0">
                <a:solidFill>
                  <a:srgbClr val="0070C0"/>
                </a:solidFill>
              </a:rPr>
              <a:t>Note </a:t>
            </a:r>
            <a:r>
              <a:rPr lang="en-US" sz="2100" dirty="0">
                <a:solidFill>
                  <a:srgbClr val="0070C0"/>
                </a:solidFill>
              </a:rPr>
              <a:t>down total numbers of CUs and BUs that are accepted after FLC in the prescribed format</a:t>
            </a:r>
            <a:r>
              <a:rPr lang="en-US" sz="2100" dirty="0" smtClean="0">
                <a:solidFill>
                  <a:srgbClr val="0070C0"/>
                </a:solidFill>
              </a:rPr>
              <a:t>.</a:t>
            </a:r>
          </a:p>
          <a:p>
            <a:pPr algn="l"/>
            <a:endParaRPr lang="en-US" sz="2100" dirty="0" smtClean="0">
              <a:solidFill>
                <a:srgbClr val="0070C0"/>
              </a:solidFill>
            </a:endParaRPr>
          </a:p>
          <a:p>
            <a:pPr marL="342900" lvl="0" indent="-342900" algn="l">
              <a:buFont typeface="Wingdings" pitchFamily="2" charset="2"/>
              <a:buChar char="Ø"/>
            </a:pPr>
            <a:r>
              <a:rPr lang="en-US" sz="2100" dirty="0">
                <a:solidFill>
                  <a:srgbClr val="0070C0"/>
                </a:solidFill>
              </a:rPr>
              <a:t>FLC in-charge shall also sign all FLC ‘OK’ and FLC ‘Reject’ stickers</a:t>
            </a:r>
            <a:r>
              <a:rPr lang="en-US" sz="2100" dirty="0" smtClean="0">
                <a:solidFill>
                  <a:srgbClr val="0070C0"/>
                </a:solidFill>
              </a:rPr>
              <a:t>.</a:t>
            </a:r>
            <a:br>
              <a:rPr lang="en-US" sz="2100" dirty="0" smtClean="0">
                <a:solidFill>
                  <a:srgbClr val="0070C0"/>
                </a:solidFill>
              </a:rPr>
            </a:br>
            <a:endParaRPr lang="en-US" sz="2100" dirty="0" smtClean="0">
              <a:solidFill>
                <a:srgbClr val="0070C0"/>
              </a:solidFill>
            </a:endParaRPr>
          </a:p>
          <a:p>
            <a:pPr marL="342900" lvl="0" indent="-342900" algn="l">
              <a:buFont typeface="Wingdings" pitchFamily="2" charset="2"/>
              <a:buChar char="Ø"/>
            </a:pPr>
            <a:r>
              <a:rPr lang="x-none" sz="2100">
                <a:solidFill>
                  <a:srgbClr val="0070C0"/>
                </a:solidFill>
              </a:rPr>
              <a:t>Consolidate Serial numbers of defective units and defects observed in the prescribed format. Submit a copy of the same to FLC In-charge.</a:t>
            </a:r>
            <a:r>
              <a:rPr lang="en-GB" sz="2100" dirty="0"/>
              <a:t>               </a:t>
            </a:r>
            <a:endParaRPr lang="en-US" sz="2100" dirty="0"/>
          </a:p>
          <a:p>
            <a:endParaRPr lang="en-US" sz="2400" u="sng" dirty="0">
              <a:solidFill>
                <a:srgbClr val="00B050"/>
              </a:solidFill>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00137" y="2418556"/>
            <a:ext cx="3505200" cy="14422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53074" y="2418556"/>
            <a:ext cx="3352800" cy="14422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12596311"/>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10"/>
          <p:cNvSpPr>
            <a:spLocks noChangeArrowheads="1"/>
          </p:cNvSpPr>
          <p:nvPr/>
        </p:nvSpPr>
        <p:spPr bwMode="auto">
          <a:xfrm>
            <a:off x="3311949" y="0"/>
            <a:ext cx="3655168" cy="523220"/>
          </a:xfrm>
          <a:prstGeom prst="rect">
            <a:avLst/>
          </a:prstGeom>
          <a:noFill/>
          <a:ln w="9525">
            <a:noFill/>
            <a:miter lim="800000"/>
            <a:headEnd/>
            <a:tailEnd/>
          </a:ln>
        </p:spPr>
        <p:txBody>
          <a:bodyPr wrap="none">
            <a:spAutoFit/>
          </a:bodyPr>
          <a:lstStyle/>
          <a:p>
            <a:pPr>
              <a:spcBef>
                <a:spcPct val="0"/>
              </a:spcBef>
            </a:pPr>
            <a:r>
              <a:rPr lang="en-US" sz="2800" dirty="0">
                <a:solidFill>
                  <a:srgbClr val="FFFF00"/>
                </a:solidFill>
              </a:rPr>
              <a:t>EVM – </a:t>
            </a:r>
            <a:r>
              <a:rPr lang="en-US" sz="2800" dirty="0" smtClean="0">
                <a:solidFill>
                  <a:srgbClr val="FFFF00"/>
                </a:solidFill>
              </a:rPr>
              <a:t>DIFFERENCE</a:t>
            </a:r>
            <a:endParaRPr lang="en-US" sz="2800" dirty="0">
              <a:solidFill>
                <a:srgbClr val="FFFF00"/>
              </a:solidFill>
            </a:endParaRPr>
          </a:p>
        </p:txBody>
      </p:sp>
      <p:sp>
        <p:nvSpPr>
          <p:cNvPr id="5" name="Title 4"/>
          <p:cNvSpPr>
            <a:spLocks noGrp="1"/>
          </p:cNvSpPr>
          <p:nvPr>
            <p:ph type="title"/>
          </p:nvPr>
        </p:nvSpPr>
        <p:spPr>
          <a:xfrm>
            <a:off x="703263" y="970756"/>
            <a:ext cx="8736012" cy="762000"/>
          </a:xfrm>
        </p:spPr>
        <p:txBody>
          <a:bodyPr/>
          <a:lstStyle/>
          <a:p>
            <a:pPr algn="l"/>
            <a:r>
              <a:rPr lang="en-US" sz="2800" u="sng" dirty="0" smtClean="0">
                <a:solidFill>
                  <a:srgbClr val="00B050"/>
                </a:solidFill>
              </a:rPr>
              <a:t>DIFFERENCE IN FLC OF  EVM M2 AND M3</a:t>
            </a:r>
            <a:br>
              <a:rPr lang="en-US" sz="2800" u="sng" dirty="0" smtClean="0">
                <a:solidFill>
                  <a:srgbClr val="00B050"/>
                </a:solidFill>
              </a:rPr>
            </a:br>
            <a:r>
              <a:rPr lang="en-US" sz="2800" u="sng" dirty="0">
                <a:solidFill>
                  <a:srgbClr val="00B050"/>
                </a:solidFill>
              </a:rPr>
              <a:t/>
            </a:r>
            <a:br>
              <a:rPr lang="en-US" sz="2800" u="sng" dirty="0">
                <a:solidFill>
                  <a:srgbClr val="00B050"/>
                </a:solidFill>
              </a:rPr>
            </a:br>
            <a:endParaRPr lang="en-US" sz="2800" dirty="0">
              <a:solidFill>
                <a:srgbClr val="0070C0"/>
              </a:solidFill>
            </a:endParaRPr>
          </a:p>
        </p:txBody>
      </p:sp>
      <p:sp>
        <p:nvSpPr>
          <p:cNvPr id="2" name="Text Placeholder 1"/>
          <p:cNvSpPr>
            <a:spLocks noGrp="1"/>
          </p:cNvSpPr>
          <p:nvPr>
            <p:ph type="body" idx="1"/>
          </p:nvPr>
        </p:nvSpPr>
        <p:spPr>
          <a:xfrm>
            <a:off x="657227" y="3409156"/>
            <a:ext cx="8964611" cy="1557338"/>
          </a:xfrm>
        </p:spPr>
        <p:txBody>
          <a:bodyPr/>
          <a:lstStyle/>
          <a:p>
            <a:pPr marL="342900" indent="-342900">
              <a:buFont typeface="Wingdings" pitchFamily="2" charset="2"/>
              <a:buChar char="Ø"/>
            </a:pPr>
            <a:r>
              <a:rPr lang="en-US" sz="2200" b="1" dirty="0">
                <a:solidFill>
                  <a:srgbClr val="0070C0"/>
                </a:solidFill>
              </a:rPr>
              <a:t>After Mock poll of additional 5% of </a:t>
            </a:r>
            <a:r>
              <a:rPr lang="en-US" sz="2200" b="1" dirty="0" smtClean="0">
                <a:solidFill>
                  <a:srgbClr val="0070C0"/>
                </a:solidFill>
              </a:rPr>
              <a:t>EVM, to tally </a:t>
            </a:r>
            <a:r>
              <a:rPr lang="en-US" sz="2200" b="1" dirty="0">
                <a:solidFill>
                  <a:srgbClr val="0070C0"/>
                </a:solidFill>
              </a:rPr>
              <a:t>the result of </a:t>
            </a:r>
            <a:r>
              <a:rPr lang="en-US" sz="2200" b="1" dirty="0" smtClean="0">
                <a:solidFill>
                  <a:srgbClr val="0070C0"/>
                </a:solidFill>
              </a:rPr>
              <a:t>CU, print </a:t>
            </a:r>
            <a:r>
              <a:rPr lang="en-US" sz="2200" b="1" dirty="0">
                <a:solidFill>
                  <a:srgbClr val="0070C0"/>
                </a:solidFill>
              </a:rPr>
              <a:t>out has to be taken from </a:t>
            </a:r>
            <a:r>
              <a:rPr lang="en-US" sz="2200" b="1" dirty="0" smtClean="0">
                <a:solidFill>
                  <a:srgbClr val="0070C0"/>
                </a:solidFill>
              </a:rPr>
              <a:t>Printer in case of </a:t>
            </a:r>
            <a:r>
              <a:rPr lang="en-US" sz="2200" b="1" dirty="0">
                <a:solidFill>
                  <a:srgbClr val="0070C0"/>
                </a:solidFill>
              </a:rPr>
              <a:t>M2 </a:t>
            </a:r>
            <a:r>
              <a:rPr lang="en-US" sz="2200" b="1" dirty="0" smtClean="0">
                <a:solidFill>
                  <a:srgbClr val="0070C0"/>
                </a:solidFill>
              </a:rPr>
              <a:t>EVM,  </a:t>
            </a:r>
            <a:r>
              <a:rPr lang="en-US" sz="2200" b="1" dirty="0">
                <a:solidFill>
                  <a:srgbClr val="0070C0"/>
                </a:solidFill>
              </a:rPr>
              <a:t/>
            </a:r>
            <a:br>
              <a:rPr lang="en-US" sz="2200" b="1" dirty="0">
                <a:solidFill>
                  <a:srgbClr val="0070C0"/>
                </a:solidFill>
              </a:rPr>
            </a:br>
            <a:r>
              <a:rPr lang="en-US" sz="2200" b="1" dirty="0" smtClean="0">
                <a:solidFill>
                  <a:srgbClr val="0070C0"/>
                </a:solidFill>
              </a:rPr>
              <a:t>but </a:t>
            </a:r>
            <a:r>
              <a:rPr lang="en-US" sz="2200" b="1" dirty="0">
                <a:solidFill>
                  <a:srgbClr val="0070C0"/>
                </a:solidFill>
              </a:rPr>
              <a:t>in M3 </a:t>
            </a:r>
            <a:r>
              <a:rPr lang="en-US" sz="2200" b="1" dirty="0" smtClean="0">
                <a:solidFill>
                  <a:srgbClr val="0070C0"/>
                </a:solidFill>
              </a:rPr>
              <a:t>EVM, </a:t>
            </a:r>
            <a:r>
              <a:rPr lang="en-US" sz="2200" b="1" dirty="0" smtClean="0">
                <a:solidFill>
                  <a:srgbClr val="0070C0"/>
                </a:solidFill>
              </a:rPr>
              <a:t>the VVPAT </a:t>
            </a:r>
            <a:r>
              <a:rPr lang="en-US" sz="2200" b="1" dirty="0">
                <a:solidFill>
                  <a:srgbClr val="0070C0"/>
                </a:solidFill>
              </a:rPr>
              <a:t>Ballot Slips </a:t>
            </a:r>
            <a:r>
              <a:rPr lang="en-US" sz="2200" b="1" dirty="0" smtClean="0">
                <a:solidFill>
                  <a:srgbClr val="0070C0"/>
                </a:solidFill>
              </a:rPr>
              <a:t>are </a:t>
            </a:r>
            <a:r>
              <a:rPr lang="en-US" sz="2200" b="1" dirty="0">
                <a:solidFill>
                  <a:srgbClr val="0070C0"/>
                </a:solidFill>
              </a:rPr>
              <a:t>to be counted</a:t>
            </a:r>
            <a:r>
              <a:rPr lang="en-US" sz="2200" b="1" dirty="0" smtClean="0">
                <a:solidFill>
                  <a:srgbClr val="0070C0"/>
                </a:solidFill>
              </a:rPr>
              <a:t>.</a:t>
            </a:r>
          </a:p>
          <a:p>
            <a:pPr marL="342900" indent="-342900">
              <a:buFont typeface="Wingdings" pitchFamily="2" charset="2"/>
              <a:buChar char="Ø"/>
            </a:pPr>
            <a:endParaRPr lang="en-US" sz="2200" b="1" dirty="0" smtClean="0">
              <a:solidFill>
                <a:srgbClr val="0070C0"/>
              </a:solidFill>
            </a:endParaRPr>
          </a:p>
          <a:p>
            <a:pPr marL="342900" indent="-342900">
              <a:buFont typeface="Wingdings" pitchFamily="2" charset="2"/>
              <a:buChar char="Ø"/>
            </a:pPr>
            <a:r>
              <a:rPr lang="en-US" sz="2200" b="1" dirty="0" smtClean="0">
                <a:solidFill>
                  <a:srgbClr val="0070C0"/>
                </a:solidFill>
              </a:rPr>
              <a:t>In case of Wrong/Mismatch Date and Time, it has to be corrected with Set Date </a:t>
            </a:r>
            <a:r>
              <a:rPr lang="en-US" sz="2200" b="1" dirty="0">
                <a:solidFill>
                  <a:srgbClr val="0070C0"/>
                </a:solidFill>
              </a:rPr>
              <a:t>and </a:t>
            </a:r>
            <a:r>
              <a:rPr lang="en-US" sz="2200" b="1" dirty="0" smtClean="0">
                <a:solidFill>
                  <a:srgbClr val="0070C0"/>
                </a:solidFill>
              </a:rPr>
              <a:t>Time Jig in case of </a:t>
            </a:r>
            <a:r>
              <a:rPr lang="en-US" sz="2200" b="1" dirty="0">
                <a:solidFill>
                  <a:srgbClr val="0070C0"/>
                </a:solidFill>
              </a:rPr>
              <a:t>M2 EVM while </a:t>
            </a:r>
            <a:r>
              <a:rPr lang="en-US" sz="2200" b="1" dirty="0" smtClean="0">
                <a:solidFill>
                  <a:srgbClr val="0070C0"/>
                </a:solidFill>
              </a:rPr>
              <a:t>it has to kept aside in case of </a:t>
            </a:r>
            <a:r>
              <a:rPr lang="en-US" sz="2200" b="1" dirty="0">
                <a:solidFill>
                  <a:srgbClr val="0070C0"/>
                </a:solidFill>
              </a:rPr>
              <a:t>M3 EVM.</a:t>
            </a:r>
            <a:endParaRPr lang="en-US" sz="2200" b="1" dirty="0" smtClean="0">
              <a:solidFill>
                <a:srgbClr val="0070C0"/>
              </a:solidFill>
            </a:endParaRPr>
          </a:p>
          <a:p>
            <a:pPr marL="342900" indent="-342900">
              <a:buFont typeface="Wingdings" pitchFamily="2" charset="2"/>
              <a:buChar char="Ø"/>
            </a:pPr>
            <a:endParaRPr lang="en-US" sz="2400" dirty="0"/>
          </a:p>
        </p:txBody>
      </p:sp>
    </p:spTree>
    <p:extLst>
      <p:ext uri="{BB962C8B-B14F-4D97-AF65-F5344CB8AC3E}">
        <p14:creationId xmlns="" xmlns:p14="http://schemas.microsoft.com/office/powerpoint/2010/main" val="1003274485"/>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10"/>
          <p:cNvSpPr>
            <a:spLocks noChangeArrowheads="1"/>
          </p:cNvSpPr>
          <p:nvPr/>
        </p:nvSpPr>
        <p:spPr bwMode="auto">
          <a:xfrm>
            <a:off x="3431373" y="0"/>
            <a:ext cx="3416321" cy="523220"/>
          </a:xfrm>
          <a:prstGeom prst="rect">
            <a:avLst/>
          </a:prstGeom>
          <a:noFill/>
          <a:ln w="9525">
            <a:noFill/>
            <a:miter lim="800000"/>
            <a:headEnd/>
            <a:tailEnd/>
          </a:ln>
        </p:spPr>
        <p:txBody>
          <a:bodyPr wrap="none">
            <a:spAutoFit/>
          </a:bodyPr>
          <a:lstStyle/>
          <a:p>
            <a:pPr>
              <a:spcBef>
                <a:spcPct val="0"/>
              </a:spcBef>
            </a:pPr>
            <a:r>
              <a:rPr lang="en-US" sz="2800" dirty="0">
                <a:solidFill>
                  <a:srgbClr val="FFFF00"/>
                </a:solidFill>
              </a:rPr>
              <a:t>EVM – </a:t>
            </a:r>
            <a:r>
              <a:rPr lang="en-US" sz="2800" dirty="0" smtClean="0">
                <a:solidFill>
                  <a:srgbClr val="FFFF00"/>
                </a:solidFill>
              </a:rPr>
              <a:t>CHECKLIST</a:t>
            </a:r>
            <a:endParaRPr lang="en-US" sz="2800" dirty="0">
              <a:solidFill>
                <a:srgbClr val="FFFF00"/>
              </a:solidFill>
            </a:endParaRPr>
          </a:p>
        </p:txBody>
      </p:sp>
      <p:graphicFrame>
        <p:nvGraphicFramePr>
          <p:cNvPr id="2" name="Table 1"/>
          <p:cNvGraphicFramePr>
            <a:graphicFrameLocks noGrp="1"/>
          </p:cNvGraphicFramePr>
          <p:nvPr>
            <p:extLst>
              <p:ext uri="{D42A27DB-BD31-4B8C-83A1-F6EECF244321}">
                <p14:modId xmlns="" xmlns:p14="http://schemas.microsoft.com/office/powerpoint/2010/main" val="467653704"/>
              </p:ext>
            </p:extLst>
          </p:nvPr>
        </p:nvGraphicFramePr>
        <p:xfrm>
          <a:off x="490537" y="742156"/>
          <a:ext cx="9372600" cy="5898073"/>
        </p:xfrm>
        <a:graphic>
          <a:graphicData uri="http://schemas.openxmlformats.org/drawingml/2006/table">
            <a:tbl>
              <a:tblPr firstRow="1" firstCol="1" bandRow="1">
                <a:tableStyleId>{5C22544A-7EE6-4342-B048-85BDC9FD1C3A}</a:tableStyleId>
              </a:tblPr>
              <a:tblGrid>
                <a:gridCol w="986589"/>
                <a:gridCol w="5797497"/>
                <a:gridCol w="1002005"/>
                <a:gridCol w="1586509"/>
              </a:tblGrid>
              <a:tr h="242884">
                <a:tc gridSpan="4">
                  <a:txBody>
                    <a:bodyPr/>
                    <a:lstStyle/>
                    <a:p>
                      <a:pPr marL="0" marR="0" algn="ctr">
                        <a:lnSpc>
                          <a:spcPct val="115000"/>
                        </a:lnSpc>
                        <a:spcBef>
                          <a:spcPts val="0"/>
                        </a:spcBef>
                        <a:spcAft>
                          <a:spcPts val="1000"/>
                        </a:spcAft>
                      </a:pPr>
                      <a:r>
                        <a:rPr lang="en-US" sz="1200" dirty="0">
                          <a:effectLst/>
                        </a:rPr>
                        <a:t>CHECKLIST FOR WORKS TO BE DONE DURING FLC of EVM M3</a:t>
                      </a:r>
                      <a:endParaRPr lang="en-US" sz="900" dirty="0">
                        <a:effectLst/>
                        <a:latin typeface="Calibri"/>
                        <a:ea typeface="Times New Roman"/>
                        <a:cs typeface="Mangal"/>
                      </a:endParaRPr>
                    </a:p>
                  </a:txBody>
                  <a:tcPr marL="58164" marR="58164" marT="0" marB="0"/>
                </a:tc>
                <a:tc hMerge="1">
                  <a:txBody>
                    <a:bodyPr/>
                    <a:lstStyle/>
                    <a:p>
                      <a:endParaRPr lang="en-US"/>
                    </a:p>
                  </a:txBody>
                  <a:tcPr/>
                </a:tc>
                <a:tc hMerge="1">
                  <a:txBody>
                    <a:bodyPr/>
                    <a:lstStyle/>
                    <a:p>
                      <a:endParaRPr lang="en-US"/>
                    </a:p>
                  </a:txBody>
                  <a:tcPr/>
                </a:tc>
                <a:tc hMerge="1">
                  <a:txBody>
                    <a:bodyPr/>
                    <a:lstStyle/>
                    <a:p>
                      <a:endParaRPr lang="en-US"/>
                    </a:p>
                  </a:txBody>
                  <a:tcPr/>
                </a:tc>
              </a:tr>
              <a:tr h="205991">
                <a:tc>
                  <a:txBody>
                    <a:bodyPr/>
                    <a:lstStyle/>
                    <a:p>
                      <a:pPr marL="0" marR="0" algn="ctr">
                        <a:lnSpc>
                          <a:spcPct val="115000"/>
                        </a:lnSpc>
                        <a:spcBef>
                          <a:spcPts val="0"/>
                        </a:spcBef>
                        <a:spcAft>
                          <a:spcPts val="1000"/>
                        </a:spcAft>
                      </a:pPr>
                      <a:r>
                        <a:rPr lang="en-US" sz="1200" dirty="0">
                          <a:effectLst/>
                        </a:rPr>
                        <a:t>SL. NO.</a:t>
                      </a:r>
                      <a:endParaRPr lang="en-US" sz="1200" dirty="0">
                        <a:effectLst/>
                        <a:latin typeface="Calibri"/>
                        <a:ea typeface="Times New Roman"/>
                        <a:cs typeface="Mangal"/>
                      </a:endParaRPr>
                    </a:p>
                  </a:txBody>
                  <a:tcPr marL="58164" marR="58164" marT="0" marB="0"/>
                </a:tc>
                <a:tc>
                  <a:txBody>
                    <a:bodyPr/>
                    <a:lstStyle/>
                    <a:p>
                      <a:pPr marL="0" marR="0" algn="ctr">
                        <a:lnSpc>
                          <a:spcPct val="115000"/>
                        </a:lnSpc>
                        <a:spcBef>
                          <a:spcPts val="0"/>
                        </a:spcBef>
                        <a:spcAft>
                          <a:spcPts val="1000"/>
                        </a:spcAft>
                      </a:pPr>
                      <a:r>
                        <a:rPr lang="en-US" sz="1200" dirty="0">
                          <a:effectLst/>
                        </a:rPr>
                        <a:t>PROCEDURE</a:t>
                      </a:r>
                      <a:endParaRPr lang="en-US" sz="1200" dirty="0">
                        <a:effectLst/>
                        <a:latin typeface="Calibri"/>
                        <a:ea typeface="Times New Roman"/>
                        <a:cs typeface="Mangal"/>
                      </a:endParaRPr>
                    </a:p>
                  </a:txBody>
                  <a:tcPr marL="58164" marR="58164" marT="0" marB="0"/>
                </a:tc>
                <a:tc>
                  <a:txBody>
                    <a:bodyPr/>
                    <a:lstStyle/>
                    <a:p>
                      <a:pPr marL="0" marR="0" algn="ctr">
                        <a:lnSpc>
                          <a:spcPct val="115000"/>
                        </a:lnSpc>
                        <a:spcBef>
                          <a:spcPts val="0"/>
                        </a:spcBef>
                        <a:spcAft>
                          <a:spcPts val="1000"/>
                        </a:spcAft>
                      </a:pPr>
                      <a:r>
                        <a:rPr lang="en-US" sz="1200" dirty="0">
                          <a:effectLst/>
                        </a:rPr>
                        <a:t>YES/NO</a:t>
                      </a:r>
                      <a:endParaRPr lang="en-US" sz="1200" dirty="0">
                        <a:effectLst/>
                        <a:latin typeface="Calibri"/>
                        <a:ea typeface="Times New Roman"/>
                        <a:cs typeface="Mangal"/>
                      </a:endParaRPr>
                    </a:p>
                  </a:txBody>
                  <a:tcPr marL="58164" marR="58164" marT="0" marB="0"/>
                </a:tc>
                <a:tc>
                  <a:txBody>
                    <a:bodyPr/>
                    <a:lstStyle/>
                    <a:p>
                      <a:pPr marL="0" marR="0" algn="ctr">
                        <a:lnSpc>
                          <a:spcPct val="115000"/>
                        </a:lnSpc>
                        <a:spcBef>
                          <a:spcPts val="0"/>
                        </a:spcBef>
                        <a:spcAft>
                          <a:spcPts val="1000"/>
                        </a:spcAft>
                      </a:pPr>
                      <a:r>
                        <a:rPr lang="en-US" sz="1200" dirty="0">
                          <a:effectLst/>
                        </a:rPr>
                        <a:t>REMARKS IF ANY</a:t>
                      </a:r>
                      <a:endParaRPr lang="en-US" sz="1200" dirty="0">
                        <a:effectLst/>
                        <a:latin typeface="Calibri"/>
                        <a:ea typeface="Times New Roman"/>
                        <a:cs typeface="Mangal"/>
                      </a:endParaRPr>
                    </a:p>
                  </a:txBody>
                  <a:tcPr marL="58164" marR="58164" marT="0" marB="0"/>
                </a:tc>
              </a:tr>
              <a:tr h="377653">
                <a:tc>
                  <a:txBody>
                    <a:bodyPr/>
                    <a:lstStyle/>
                    <a:p>
                      <a:pPr marL="0" marR="0" algn="ctr">
                        <a:lnSpc>
                          <a:spcPct val="115000"/>
                        </a:lnSpc>
                        <a:spcBef>
                          <a:spcPts val="0"/>
                        </a:spcBef>
                        <a:spcAft>
                          <a:spcPts val="1000"/>
                        </a:spcAft>
                      </a:pPr>
                      <a:r>
                        <a:rPr lang="en-US" sz="1400">
                          <a:effectLst/>
                        </a:rPr>
                        <a:t>1.</a:t>
                      </a:r>
                      <a:endParaRPr lang="en-US" sz="1400">
                        <a:effectLst/>
                        <a:latin typeface="Calibri"/>
                        <a:ea typeface="Times New Roman"/>
                        <a:cs typeface="Mangal"/>
                      </a:endParaRPr>
                    </a:p>
                  </a:txBody>
                  <a:tcPr marL="58164" marR="58164" marT="0" marB="0"/>
                </a:tc>
                <a:tc>
                  <a:txBody>
                    <a:bodyPr/>
                    <a:lstStyle/>
                    <a:p>
                      <a:pPr marL="0" marR="0">
                        <a:lnSpc>
                          <a:spcPct val="115000"/>
                        </a:lnSpc>
                        <a:spcBef>
                          <a:spcPts val="0"/>
                        </a:spcBef>
                        <a:spcAft>
                          <a:spcPts val="0"/>
                        </a:spcAft>
                      </a:pPr>
                      <a:r>
                        <a:rPr lang="en-US" sz="1400">
                          <a:effectLst/>
                        </a:rPr>
                        <a:t>Remove Old seals, Address tags, pink paper seal &amp; Ballot paper.</a:t>
                      </a:r>
                      <a:endParaRPr lang="en-US" sz="1400">
                        <a:effectLst/>
                        <a:latin typeface="Calibri"/>
                        <a:ea typeface="Times New Roman"/>
                        <a:cs typeface="Mangal"/>
                      </a:endParaRPr>
                    </a:p>
                  </a:txBody>
                  <a:tcPr marL="58164" marR="58164" marT="0" marB="0"/>
                </a:tc>
                <a:tc>
                  <a:txBody>
                    <a:bodyPr/>
                    <a:lstStyle/>
                    <a:p>
                      <a:pPr marL="0" marR="0" algn="ctr">
                        <a:lnSpc>
                          <a:spcPct val="115000"/>
                        </a:lnSpc>
                        <a:spcBef>
                          <a:spcPts val="0"/>
                        </a:spcBef>
                        <a:spcAft>
                          <a:spcPts val="1000"/>
                        </a:spcAft>
                      </a:pPr>
                      <a:r>
                        <a:rPr lang="en-US" sz="900">
                          <a:effectLst/>
                        </a:rPr>
                        <a:t> </a:t>
                      </a:r>
                      <a:endParaRPr lang="en-US" sz="900">
                        <a:effectLst/>
                        <a:latin typeface="Calibri"/>
                        <a:ea typeface="Times New Roman"/>
                        <a:cs typeface="Mangal"/>
                      </a:endParaRPr>
                    </a:p>
                  </a:txBody>
                  <a:tcPr marL="58164" marR="58164" marT="0" marB="0"/>
                </a:tc>
                <a:tc>
                  <a:txBody>
                    <a:bodyPr/>
                    <a:lstStyle/>
                    <a:p>
                      <a:pPr marL="0" marR="0" algn="ctr">
                        <a:lnSpc>
                          <a:spcPct val="115000"/>
                        </a:lnSpc>
                        <a:spcBef>
                          <a:spcPts val="0"/>
                        </a:spcBef>
                        <a:spcAft>
                          <a:spcPts val="1000"/>
                        </a:spcAft>
                      </a:pPr>
                      <a:r>
                        <a:rPr lang="en-US" sz="900">
                          <a:effectLst/>
                        </a:rPr>
                        <a:t> </a:t>
                      </a:r>
                      <a:endParaRPr lang="en-US" sz="900">
                        <a:effectLst/>
                        <a:latin typeface="Calibri"/>
                        <a:ea typeface="Times New Roman"/>
                        <a:cs typeface="Mangal"/>
                      </a:endParaRPr>
                    </a:p>
                  </a:txBody>
                  <a:tcPr marL="58164" marR="58164" marT="0" marB="0"/>
                </a:tc>
              </a:tr>
              <a:tr h="397477">
                <a:tc>
                  <a:txBody>
                    <a:bodyPr/>
                    <a:lstStyle/>
                    <a:p>
                      <a:pPr marL="0" marR="0" algn="ctr">
                        <a:lnSpc>
                          <a:spcPct val="115000"/>
                        </a:lnSpc>
                        <a:spcBef>
                          <a:spcPts val="0"/>
                        </a:spcBef>
                        <a:spcAft>
                          <a:spcPts val="1000"/>
                        </a:spcAft>
                      </a:pPr>
                      <a:r>
                        <a:rPr lang="en-US" sz="1400">
                          <a:effectLst/>
                        </a:rPr>
                        <a:t>2.</a:t>
                      </a:r>
                      <a:endParaRPr lang="en-US" sz="1400">
                        <a:effectLst/>
                        <a:latin typeface="Calibri"/>
                        <a:ea typeface="Times New Roman"/>
                        <a:cs typeface="Mangal"/>
                      </a:endParaRPr>
                    </a:p>
                  </a:txBody>
                  <a:tcPr marL="58164" marR="58164" marT="0" marB="0"/>
                </a:tc>
                <a:tc>
                  <a:txBody>
                    <a:bodyPr/>
                    <a:lstStyle/>
                    <a:p>
                      <a:pPr marL="0" marR="0">
                        <a:lnSpc>
                          <a:spcPct val="115000"/>
                        </a:lnSpc>
                        <a:spcBef>
                          <a:spcPts val="0"/>
                        </a:spcBef>
                        <a:spcAft>
                          <a:spcPts val="0"/>
                        </a:spcAft>
                      </a:pPr>
                      <a:r>
                        <a:rPr lang="en-US" sz="1400">
                          <a:effectLst/>
                        </a:rPr>
                        <a:t>Inspect  EVM by checking plastic parts, connectors, doors, latches etc.</a:t>
                      </a:r>
                      <a:endParaRPr lang="en-US" sz="1400">
                        <a:effectLst/>
                        <a:latin typeface="Calibri"/>
                        <a:ea typeface="Times New Roman"/>
                        <a:cs typeface="Mangal"/>
                      </a:endParaRPr>
                    </a:p>
                  </a:txBody>
                  <a:tcPr marL="58164" marR="58164" marT="0" marB="0"/>
                </a:tc>
                <a:tc>
                  <a:txBody>
                    <a:bodyPr/>
                    <a:lstStyle/>
                    <a:p>
                      <a:pPr marL="0" marR="0" algn="ctr">
                        <a:lnSpc>
                          <a:spcPct val="115000"/>
                        </a:lnSpc>
                        <a:spcBef>
                          <a:spcPts val="0"/>
                        </a:spcBef>
                        <a:spcAft>
                          <a:spcPts val="1000"/>
                        </a:spcAft>
                      </a:pPr>
                      <a:r>
                        <a:rPr lang="en-US" sz="900">
                          <a:effectLst/>
                        </a:rPr>
                        <a:t> </a:t>
                      </a:r>
                      <a:endParaRPr lang="en-US" sz="900">
                        <a:effectLst/>
                        <a:latin typeface="Calibri"/>
                        <a:ea typeface="Times New Roman"/>
                        <a:cs typeface="Mangal"/>
                      </a:endParaRPr>
                    </a:p>
                  </a:txBody>
                  <a:tcPr marL="58164" marR="58164" marT="0" marB="0"/>
                </a:tc>
                <a:tc>
                  <a:txBody>
                    <a:bodyPr/>
                    <a:lstStyle/>
                    <a:p>
                      <a:pPr marL="0" marR="0" algn="ctr">
                        <a:lnSpc>
                          <a:spcPct val="115000"/>
                        </a:lnSpc>
                        <a:spcBef>
                          <a:spcPts val="0"/>
                        </a:spcBef>
                        <a:spcAft>
                          <a:spcPts val="1000"/>
                        </a:spcAft>
                      </a:pPr>
                      <a:r>
                        <a:rPr lang="en-US" sz="900">
                          <a:effectLst/>
                        </a:rPr>
                        <a:t> </a:t>
                      </a:r>
                      <a:endParaRPr lang="en-US" sz="900">
                        <a:effectLst/>
                        <a:latin typeface="Calibri"/>
                        <a:ea typeface="Times New Roman"/>
                        <a:cs typeface="Mangal"/>
                      </a:endParaRPr>
                    </a:p>
                  </a:txBody>
                  <a:tcPr marL="58164" marR="58164" marT="0" marB="0"/>
                </a:tc>
              </a:tr>
              <a:tr h="708780">
                <a:tc>
                  <a:txBody>
                    <a:bodyPr/>
                    <a:lstStyle/>
                    <a:p>
                      <a:pPr marL="0" marR="0" algn="ctr">
                        <a:lnSpc>
                          <a:spcPct val="115000"/>
                        </a:lnSpc>
                        <a:spcBef>
                          <a:spcPts val="0"/>
                        </a:spcBef>
                        <a:spcAft>
                          <a:spcPts val="1000"/>
                        </a:spcAft>
                      </a:pPr>
                      <a:r>
                        <a:rPr lang="en-US" sz="1400">
                          <a:effectLst/>
                        </a:rPr>
                        <a:t>3.</a:t>
                      </a:r>
                      <a:endParaRPr lang="en-US" sz="1400">
                        <a:effectLst/>
                        <a:latin typeface="Calibri"/>
                        <a:ea typeface="Times New Roman"/>
                        <a:cs typeface="Mangal"/>
                      </a:endParaRPr>
                    </a:p>
                  </a:txBody>
                  <a:tcPr marL="58164" marR="58164" marT="0" marB="0"/>
                </a:tc>
                <a:tc>
                  <a:txBody>
                    <a:bodyPr/>
                    <a:lstStyle/>
                    <a:p>
                      <a:pPr marL="0" marR="0">
                        <a:lnSpc>
                          <a:spcPct val="115000"/>
                        </a:lnSpc>
                        <a:spcBef>
                          <a:spcPts val="0"/>
                        </a:spcBef>
                        <a:spcAft>
                          <a:spcPts val="0"/>
                        </a:spcAft>
                      </a:pPr>
                      <a:r>
                        <a:rPr lang="en-US" sz="1400" dirty="0">
                          <a:effectLst/>
                        </a:rPr>
                        <a:t>Open Plastic Cabinet of CU &amp; BU, for verification of Components and Close the plastic cabinet after verification. Put Tamper sticker on Screws.</a:t>
                      </a:r>
                      <a:endParaRPr lang="en-US" sz="1400" dirty="0">
                        <a:effectLst/>
                        <a:latin typeface="Calibri"/>
                        <a:ea typeface="Times New Roman"/>
                        <a:cs typeface="Mangal"/>
                      </a:endParaRPr>
                    </a:p>
                  </a:txBody>
                  <a:tcPr marL="58164" marR="58164" marT="0" marB="0"/>
                </a:tc>
                <a:tc>
                  <a:txBody>
                    <a:bodyPr/>
                    <a:lstStyle/>
                    <a:p>
                      <a:pPr marL="0" marR="0" algn="ctr">
                        <a:lnSpc>
                          <a:spcPct val="115000"/>
                        </a:lnSpc>
                        <a:spcBef>
                          <a:spcPts val="0"/>
                        </a:spcBef>
                        <a:spcAft>
                          <a:spcPts val="1000"/>
                        </a:spcAft>
                      </a:pPr>
                      <a:r>
                        <a:rPr lang="en-US" sz="900">
                          <a:effectLst/>
                        </a:rPr>
                        <a:t> </a:t>
                      </a:r>
                      <a:endParaRPr lang="en-US" sz="900">
                        <a:effectLst/>
                        <a:latin typeface="Calibri"/>
                        <a:ea typeface="Times New Roman"/>
                        <a:cs typeface="Mangal"/>
                      </a:endParaRPr>
                    </a:p>
                  </a:txBody>
                  <a:tcPr marL="58164" marR="58164" marT="0" marB="0"/>
                </a:tc>
                <a:tc>
                  <a:txBody>
                    <a:bodyPr/>
                    <a:lstStyle/>
                    <a:p>
                      <a:pPr marL="0" marR="0" algn="ctr">
                        <a:lnSpc>
                          <a:spcPct val="115000"/>
                        </a:lnSpc>
                        <a:spcBef>
                          <a:spcPts val="0"/>
                        </a:spcBef>
                        <a:spcAft>
                          <a:spcPts val="1000"/>
                        </a:spcAft>
                      </a:pPr>
                      <a:r>
                        <a:rPr lang="en-US" sz="900">
                          <a:effectLst/>
                        </a:rPr>
                        <a:t> </a:t>
                      </a:r>
                      <a:endParaRPr lang="en-US" sz="900">
                        <a:effectLst/>
                        <a:latin typeface="Calibri"/>
                        <a:ea typeface="Times New Roman"/>
                        <a:cs typeface="Mangal"/>
                      </a:endParaRPr>
                    </a:p>
                  </a:txBody>
                  <a:tcPr marL="58164" marR="58164" marT="0" marB="0"/>
                </a:tc>
              </a:tr>
              <a:tr h="708780">
                <a:tc>
                  <a:txBody>
                    <a:bodyPr/>
                    <a:lstStyle/>
                    <a:p>
                      <a:pPr marL="0" marR="0" algn="ctr">
                        <a:lnSpc>
                          <a:spcPct val="115000"/>
                        </a:lnSpc>
                        <a:spcBef>
                          <a:spcPts val="0"/>
                        </a:spcBef>
                        <a:spcAft>
                          <a:spcPts val="1000"/>
                        </a:spcAft>
                      </a:pPr>
                      <a:r>
                        <a:rPr lang="en-US" sz="1400">
                          <a:effectLst/>
                        </a:rPr>
                        <a:t>4.</a:t>
                      </a:r>
                      <a:endParaRPr lang="en-US" sz="1400">
                        <a:effectLst/>
                        <a:latin typeface="Calibri"/>
                        <a:ea typeface="Times New Roman"/>
                        <a:cs typeface="Mangal"/>
                      </a:endParaRPr>
                    </a:p>
                  </a:txBody>
                  <a:tcPr marL="58164" marR="58164" marT="0" marB="0"/>
                </a:tc>
                <a:tc>
                  <a:txBody>
                    <a:bodyPr/>
                    <a:lstStyle/>
                    <a:p>
                      <a:pPr marL="0" marR="0">
                        <a:lnSpc>
                          <a:spcPct val="115000"/>
                        </a:lnSpc>
                        <a:spcBef>
                          <a:spcPts val="0"/>
                        </a:spcBef>
                        <a:spcAft>
                          <a:spcPts val="0"/>
                        </a:spcAft>
                      </a:pPr>
                      <a:r>
                        <a:rPr lang="en-US" sz="1400" dirty="0">
                          <a:effectLst/>
                        </a:rPr>
                        <a:t>Make connection of CU &amp; BU and switch ON CU to carry out self-diagnostic test. Check LED Display, Buzzer &amp; all buttons </a:t>
                      </a:r>
                      <a:r>
                        <a:rPr lang="en-US" sz="1400" dirty="0" smtClean="0">
                          <a:effectLst/>
                        </a:rPr>
                        <a:t>pass </a:t>
                      </a:r>
                      <a:r>
                        <a:rPr lang="en-US" sz="1400" dirty="0">
                          <a:effectLst/>
                        </a:rPr>
                        <a:t>the Test. </a:t>
                      </a:r>
                      <a:endParaRPr lang="en-US" sz="1400" dirty="0">
                        <a:effectLst/>
                        <a:latin typeface="Calibri"/>
                        <a:ea typeface="Times New Roman"/>
                        <a:cs typeface="Mangal"/>
                      </a:endParaRPr>
                    </a:p>
                  </a:txBody>
                  <a:tcPr marL="58164" marR="58164" marT="0" marB="0"/>
                </a:tc>
                <a:tc>
                  <a:txBody>
                    <a:bodyPr/>
                    <a:lstStyle/>
                    <a:p>
                      <a:pPr marL="0" marR="0" algn="ctr">
                        <a:lnSpc>
                          <a:spcPct val="115000"/>
                        </a:lnSpc>
                        <a:spcBef>
                          <a:spcPts val="0"/>
                        </a:spcBef>
                        <a:spcAft>
                          <a:spcPts val="1000"/>
                        </a:spcAft>
                      </a:pPr>
                      <a:r>
                        <a:rPr lang="en-US" sz="900">
                          <a:effectLst/>
                        </a:rPr>
                        <a:t> </a:t>
                      </a:r>
                      <a:endParaRPr lang="en-US" sz="900">
                        <a:effectLst/>
                        <a:latin typeface="Calibri"/>
                        <a:ea typeface="Times New Roman"/>
                        <a:cs typeface="Mangal"/>
                      </a:endParaRPr>
                    </a:p>
                  </a:txBody>
                  <a:tcPr marL="58164" marR="58164" marT="0" marB="0"/>
                </a:tc>
                <a:tc>
                  <a:txBody>
                    <a:bodyPr/>
                    <a:lstStyle/>
                    <a:p>
                      <a:pPr marL="0" marR="0" algn="ctr">
                        <a:lnSpc>
                          <a:spcPct val="115000"/>
                        </a:lnSpc>
                        <a:spcBef>
                          <a:spcPts val="0"/>
                        </a:spcBef>
                        <a:spcAft>
                          <a:spcPts val="1000"/>
                        </a:spcAft>
                      </a:pPr>
                      <a:r>
                        <a:rPr lang="en-US" sz="900">
                          <a:effectLst/>
                        </a:rPr>
                        <a:t> </a:t>
                      </a:r>
                      <a:endParaRPr lang="en-US" sz="900">
                        <a:effectLst/>
                        <a:latin typeface="Calibri"/>
                        <a:ea typeface="Times New Roman"/>
                        <a:cs typeface="Mangal"/>
                      </a:endParaRPr>
                    </a:p>
                  </a:txBody>
                  <a:tcPr marL="58164" marR="58164" marT="0" marB="0"/>
                </a:tc>
              </a:tr>
              <a:tr h="377653">
                <a:tc>
                  <a:txBody>
                    <a:bodyPr/>
                    <a:lstStyle/>
                    <a:p>
                      <a:pPr marL="0" marR="0" algn="ctr">
                        <a:lnSpc>
                          <a:spcPct val="115000"/>
                        </a:lnSpc>
                        <a:spcBef>
                          <a:spcPts val="0"/>
                        </a:spcBef>
                        <a:spcAft>
                          <a:spcPts val="1000"/>
                        </a:spcAft>
                      </a:pPr>
                      <a:r>
                        <a:rPr lang="en-US" sz="1400">
                          <a:effectLst/>
                        </a:rPr>
                        <a:t>5.</a:t>
                      </a:r>
                      <a:endParaRPr lang="en-US" sz="1400">
                        <a:effectLst/>
                        <a:latin typeface="Calibri"/>
                        <a:ea typeface="Times New Roman"/>
                        <a:cs typeface="Mangal"/>
                      </a:endParaRPr>
                    </a:p>
                  </a:txBody>
                  <a:tcPr marL="58164" marR="58164" marT="0" marB="0"/>
                </a:tc>
                <a:tc>
                  <a:txBody>
                    <a:bodyPr/>
                    <a:lstStyle/>
                    <a:p>
                      <a:pPr marL="0" marR="0">
                        <a:lnSpc>
                          <a:spcPct val="115000"/>
                        </a:lnSpc>
                        <a:spcBef>
                          <a:spcPts val="0"/>
                        </a:spcBef>
                        <a:spcAft>
                          <a:spcPts val="0"/>
                        </a:spcAft>
                      </a:pPr>
                      <a:r>
                        <a:rPr lang="en-US" sz="1400">
                          <a:effectLst/>
                        </a:rPr>
                        <a:t>In case Date/Time displayed in CU is not correct, reject CU.</a:t>
                      </a:r>
                      <a:endParaRPr lang="en-US" sz="1400">
                        <a:effectLst/>
                        <a:latin typeface="Calibri"/>
                        <a:ea typeface="Times New Roman"/>
                        <a:cs typeface="Mangal"/>
                      </a:endParaRPr>
                    </a:p>
                  </a:txBody>
                  <a:tcPr marL="58164" marR="58164" marT="0" marB="0"/>
                </a:tc>
                <a:tc>
                  <a:txBody>
                    <a:bodyPr/>
                    <a:lstStyle/>
                    <a:p>
                      <a:pPr marL="0" marR="0" algn="ctr">
                        <a:lnSpc>
                          <a:spcPct val="115000"/>
                        </a:lnSpc>
                        <a:spcBef>
                          <a:spcPts val="0"/>
                        </a:spcBef>
                        <a:spcAft>
                          <a:spcPts val="1000"/>
                        </a:spcAft>
                      </a:pPr>
                      <a:r>
                        <a:rPr lang="en-US" sz="900">
                          <a:effectLst/>
                        </a:rPr>
                        <a:t> </a:t>
                      </a:r>
                      <a:endParaRPr lang="en-US" sz="900">
                        <a:effectLst/>
                        <a:latin typeface="Calibri"/>
                        <a:ea typeface="Times New Roman"/>
                        <a:cs typeface="Mangal"/>
                      </a:endParaRPr>
                    </a:p>
                  </a:txBody>
                  <a:tcPr marL="58164" marR="58164" marT="0" marB="0"/>
                </a:tc>
                <a:tc>
                  <a:txBody>
                    <a:bodyPr/>
                    <a:lstStyle/>
                    <a:p>
                      <a:pPr marL="0" marR="0" algn="ctr">
                        <a:lnSpc>
                          <a:spcPct val="115000"/>
                        </a:lnSpc>
                        <a:spcBef>
                          <a:spcPts val="0"/>
                        </a:spcBef>
                        <a:spcAft>
                          <a:spcPts val="1000"/>
                        </a:spcAft>
                      </a:pPr>
                      <a:r>
                        <a:rPr lang="en-US" sz="900">
                          <a:effectLst/>
                        </a:rPr>
                        <a:t> </a:t>
                      </a:r>
                      <a:endParaRPr lang="en-US" sz="900">
                        <a:effectLst/>
                        <a:latin typeface="Calibri"/>
                        <a:ea typeface="Times New Roman"/>
                        <a:cs typeface="Mangal"/>
                      </a:endParaRPr>
                    </a:p>
                  </a:txBody>
                  <a:tcPr marL="58164" marR="58164" marT="0" marB="0"/>
                </a:tc>
              </a:tr>
              <a:tr h="467334">
                <a:tc>
                  <a:txBody>
                    <a:bodyPr/>
                    <a:lstStyle/>
                    <a:p>
                      <a:pPr marL="0" marR="0" algn="ctr">
                        <a:lnSpc>
                          <a:spcPct val="115000"/>
                        </a:lnSpc>
                        <a:spcBef>
                          <a:spcPts val="0"/>
                        </a:spcBef>
                        <a:spcAft>
                          <a:spcPts val="1000"/>
                        </a:spcAft>
                      </a:pPr>
                      <a:r>
                        <a:rPr lang="en-US" sz="1400">
                          <a:effectLst/>
                        </a:rPr>
                        <a:t>6.</a:t>
                      </a:r>
                      <a:endParaRPr lang="en-US" sz="1400">
                        <a:effectLst/>
                        <a:latin typeface="Calibri"/>
                        <a:ea typeface="Times New Roman"/>
                        <a:cs typeface="Mangal"/>
                      </a:endParaRPr>
                    </a:p>
                  </a:txBody>
                  <a:tcPr marL="58164" marR="58164" marT="0" marB="0"/>
                </a:tc>
                <a:tc>
                  <a:txBody>
                    <a:bodyPr/>
                    <a:lstStyle/>
                    <a:p>
                      <a:pPr marL="0" marR="0">
                        <a:lnSpc>
                          <a:spcPct val="115000"/>
                        </a:lnSpc>
                        <a:spcBef>
                          <a:spcPts val="0"/>
                        </a:spcBef>
                        <a:spcAft>
                          <a:spcPts val="0"/>
                        </a:spcAft>
                      </a:pPr>
                      <a:r>
                        <a:rPr lang="en-US" sz="1400">
                          <a:effectLst/>
                        </a:rPr>
                        <a:t>Cast one vote against each Candidate (total 16 votes) and tally the results. Clear votes after Polling Test. </a:t>
                      </a:r>
                      <a:endParaRPr lang="en-US" sz="1400">
                        <a:effectLst/>
                        <a:latin typeface="Calibri"/>
                        <a:ea typeface="Times New Roman"/>
                        <a:cs typeface="Mangal"/>
                      </a:endParaRPr>
                    </a:p>
                  </a:txBody>
                  <a:tcPr marL="58164" marR="58164" marT="0" marB="0"/>
                </a:tc>
                <a:tc>
                  <a:txBody>
                    <a:bodyPr/>
                    <a:lstStyle/>
                    <a:p>
                      <a:pPr marL="0" marR="0" algn="ctr">
                        <a:lnSpc>
                          <a:spcPct val="115000"/>
                        </a:lnSpc>
                        <a:spcBef>
                          <a:spcPts val="0"/>
                        </a:spcBef>
                        <a:spcAft>
                          <a:spcPts val="1000"/>
                        </a:spcAft>
                      </a:pPr>
                      <a:r>
                        <a:rPr lang="en-US" sz="900">
                          <a:effectLst/>
                        </a:rPr>
                        <a:t> </a:t>
                      </a:r>
                      <a:endParaRPr lang="en-US" sz="900">
                        <a:effectLst/>
                        <a:latin typeface="Calibri"/>
                        <a:ea typeface="Times New Roman"/>
                        <a:cs typeface="Mangal"/>
                      </a:endParaRPr>
                    </a:p>
                  </a:txBody>
                  <a:tcPr marL="58164" marR="58164" marT="0" marB="0"/>
                </a:tc>
                <a:tc>
                  <a:txBody>
                    <a:bodyPr/>
                    <a:lstStyle/>
                    <a:p>
                      <a:pPr marL="0" marR="0" algn="ctr">
                        <a:lnSpc>
                          <a:spcPct val="115000"/>
                        </a:lnSpc>
                        <a:spcBef>
                          <a:spcPts val="0"/>
                        </a:spcBef>
                        <a:spcAft>
                          <a:spcPts val="1000"/>
                        </a:spcAft>
                      </a:pPr>
                      <a:r>
                        <a:rPr lang="en-US" sz="900">
                          <a:effectLst/>
                        </a:rPr>
                        <a:t> </a:t>
                      </a:r>
                      <a:endParaRPr lang="en-US" sz="900">
                        <a:effectLst/>
                        <a:latin typeface="Calibri"/>
                        <a:ea typeface="Times New Roman"/>
                        <a:cs typeface="Mangal"/>
                      </a:endParaRPr>
                    </a:p>
                  </a:txBody>
                  <a:tcPr marL="58164" marR="58164" marT="0" marB="0"/>
                </a:tc>
              </a:tr>
              <a:tr h="262467">
                <a:tc>
                  <a:txBody>
                    <a:bodyPr/>
                    <a:lstStyle/>
                    <a:p>
                      <a:pPr marL="0" marR="0" algn="ctr">
                        <a:lnSpc>
                          <a:spcPct val="115000"/>
                        </a:lnSpc>
                        <a:spcBef>
                          <a:spcPts val="0"/>
                        </a:spcBef>
                        <a:spcAft>
                          <a:spcPts val="1000"/>
                        </a:spcAft>
                      </a:pPr>
                      <a:r>
                        <a:rPr lang="en-US" sz="1400">
                          <a:effectLst/>
                        </a:rPr>
                        <a:t>7.</a:t>
                      </a:r>
                      <a:endParaRPr lang="en-US" sz="1400">
                        <a:effectLst/>
                        <a:latin typeface="Calibri"/>
                        <a:ea typeface="Times New Roman"/>
                        <a:cs typeface="Mangal"/>
                      </a:endParaRPr>
                    </a:p>
                  </a:txBody>
                  <a:tcPr marL="58164" marR="58164" marT="0" marB="0"/>
                </a:tc>
                <a:tc>
                  <a:txBody>
                    <a:bodyPr/>
                    <a:lstStyle/>
                    <a:p>
                      <a:pPr marL="0" marR="0">
                        <a:lnSpc>
                          <a:spcPct val="115000"/>
                        </a:lnSpc>
                        <a:spcBef>
                          <a:spcPts val="0"/>
                        </a:spcBef>
                        <a:spcAft>
                          <a:spcPts val="1000"/>
                        </a:spcAft>
                      </a:pPr>
                      <a:r>
                        <a:rPr lang="en-US" sz="1400">
                          <a:effectLst/>
                        </a:rPr>
                        <a:t>Remove the Battery pack from CU. </a:t>
                      </a:r>
                      <a:endParaRPr lang="en-US" sz="1400">
                        <a:effectLst/>
                        <a:latin typeface="Calibri"/>
                        <a:ea typeface="Times New Roman"/>
                        <a:cs typeface="Mangal"/>
                      </a:endParaRPr>
                    </a:p>
                  </a:txBody>
                  <a:tcPr marL="58164" marR="58164" marT="0" marB="0"/>
                </a:tc>
                <a:tc>
                  <a:txBody>
                    <a:bodyPr/>
                    <a:lstStyle/>
                    <a:p>
                      <a:pPr marL="0" marR="0" algn="ctr">
                        <a:lnSpc>
                          <a:spcPct val="115000"/>
                        </a:lnSpc>
                        <a:spcBef>
                          <a:spcPts val="0"/>
                        </a:spcBef>
                        <a:spcAft>
                          <a:spcPts val="1000"/>
                        </a:spcAft>
                      </a:pPr>
                      <a:r>
                        <a:rPr lang="en-US" sz="900">
                          <a:effectLst/>
                        </a:rPr>
                        <a:t> </a:t>
                      </a:r>
                      <a:endParaRPr lang="en-US" sz="900">
                        <a:effectLst/>
                        <a:latin typeface="Calibri"/>
                        <a:ea typeface="Times New Roman"/>
                        <a:cs typeface="Mangal"/>
                      </a:endParaRPr>
                    </a:p>
                  </a:txBody>
                  <a:tcPr marL="58164" marR="58164" marT="0" marB="0"/>
                </a:tc>
                <a:tc>
                  <a:txBody>
                    <a:bodyPr/>
                    <a:lstStyle/>
                    <a:p>
                      <a:pPr marL="0" marR="0" algn="ctr">
                        <a:lnSpc>
                          <a:spcPct val="115000"/>
                        </a:lnSpc>
                        <a:spcBef>
                          <a:spcPts val="0"/>
                        </a:spcBef>
                        <a:spcAft>
                          <a:spcPts val="1000"/>
                        </a:spcAft>
                      </a:pPr>
                      <a:r>
                        <a:rPr lang="en-US" sz="900">
                          <a:effectLst/>
                        </a:rPr>
                        <a:t> </a:t>
                      </a:r>
                      <a:endParaRPr lang="en-US" sz="900">
                        <a:effectLst/>
                        <a:latin typeface="Calibri"/>
                        <a:ea typeface="Times New Roman"/>
                        <a:cs typeface="Mangal"/>
                      </a:endParaRPr>
                    </a:p>
                  </a:txBody>
                  <a:tcPr marL="58164" marR="58164" marT="0" marB="0"/>
                </a:tc>
              </a:tr>
              <a:tr h="566480">
                <a:tc>
                  <a:txBody>
                    <a:bodyPr/>
                    <a:lstStyle/>
                    <a:p>
                      <a:pPr marL="0" marR="0" algn="ctr">
                        <a:lnSpc>
                          <a:spcPct val="115000"/>
                        </a:lnSpc>
                        <a:spcBef>
                          <a:spcPts val="0"/>
                        </a:spcBef>
                        <a:spcAft>
                          <a:spcPts val="1000"/>
                        </a:spcAft>
                      </a:pPr>
                      <a:r>
                        <a:rPr lang="en-US" sz="1400">
                          <a:effectLst/>
                        </a:rPr>
                        <a:t>8.</a:t>
                      </a:r>
                      <a:endParaRPr lang="en-US" sz="1400">
                        <a:effectLst/>
                        <a:latin typeface="Calibri"/>
                        <a:ea typeface="Times New Roman"/>
                        <a:cs typeface="Mangal"/>
                      </a:endParaRPr>
                    </a:p>
                  </a:txBody>
                  <a:tcPr marL="58164" marR="58164" marT="0" marB="0"/>
                </a:tc>
                <a:tc>
                  <a:txBody>
                    <a:bodyPr/>
                    <a:lstStyle/>
                    <a:p>
                      <a:pPr marL="0" marR="0">
                        <a:lnSpc>
                          <a:spcPct val="115000"/>
                        </a:lnSpc>
                        <a:spcBef>
                          <a:spcPts val="0"/>
                        </a:spcBef>
                        <a:spcAft>
                          <a:spcPts val="0"/>
                        </a:spcAft>
                      </a:pPr>
                      <a:r>
                        <a:rPr lang="en-US" sz="1400">
                          <a:effectLst/>
                        </a:rPr>
                        <a:t>Seal CU with Pink Paper Seal and maintain records of CU Serial number with corresponding Pink Paper Seal Number.</a:t>
                      </a:r>
                      <a:endParaRPr lang="en-US" sz="1400">
                        <a:effectLst/>
                        <a:latin typeface="Calibri"/>
                        <a:ea typeface="Times New Roman"/>
                        <a:cs typeface="Mangal"/>
                      </a:endParaRPr>
                    </a:p>
                  </a:txBody>
                  <a:tcPr marL="58164" marR="58164" marT="0" marB="0"/>
                </a:tc>
                <a:tc>
                  <a:txBody>
                    <a:bodyPr/>
                    <a:lstStyle/>
                    <a:p>
                      <a:pPr marL="0" marR="0" algn="ctr">
                        <a:lnSpc>
                          <a:spcPct val="115000"/>
                        </a:lnSpc>
                        <a:spcBef>
                          <a:spcPts val="0"/>
                        </a:spcBef>
                        <a:spcAft>
                          <a:spcPts val="1000"/>
                        </a:spcAft>
                      </a:pPr>
                      <a:r>
                        <a:rPr lang="en-US" sz="900">
                          <a:effectLst/>
                        </a:rPr>
                        <a:t> </a:t>
                      </a:r>
                      <a:endParaRPr lang="en-US" sz="900">
                        <a:effectLst/>
                        <a:latin typeface="Calibri"/>
                        <a:ea typeface="Times New Roman"/>
                        <a:cs typeface="Mangal"/>
                      </a:endParaRPr>
                    </a:p>
                  </a:txBody>
                  <a:tcPr marL="58164" marR="58164" marT="0" marB="0"/>
                </a:tc>
                <a:tc>
                  <a:txBody>
                    <a:bodyPr/>
                    <a:lstStyle/>
                    <a:p>
                      <a:pPr marL="0" marR="0" algn="ctr">
                        <a:lnSpc>
                          <a:spcPct val="115000"/>
                        </a:lnSpc>
                        <a:spcBef>
                          <a:spcPts val="0"/>
                        </a:spcBef>
                        <a:spcAft>
                          <a:spcPts val="1000"/>
                        </a:spcAft>
                      </a:pPr>
                      <a:r>
                        <a:rPr lang="en-US" sz="900">
                          <a:effectLst/>
                        </a:rPr>
                        <a:t> </a:t>
                      </a:r>
                      <a:endParaRPr lang="en-US" sz="900">
                        <a:effectLst/>
                        <a:latin typeface="Calibri"/>
                        <a:ea typeface="Times New Roman"/>
                        <a:cs typeface="Mangal"/>
                      </a:endParaRPr>
                    </a:p>
                  </a:txBody>
                  <a:tcPr marL="58164" marR="58164" marT="0" marB="0"/>
                </a:tc>
              </a:tr>
              <a:tr h="358248">
                <a:tc>
                  <a:txBody>
                    <a:bodyPr/>
                    <a:lstStyle/>
                    <a:p>
                      <a:pPr marL="0" marR="0" algn="ctr">
                        <a:lnSpc>
                          <a:spcPct val="115000"/>
                        </a:lnSpc>
                        <a:spcBef>
                          <a:spcPts val="0"/>
                        </a:spcBef>
                        <a:spcAft>
                          <a:spcPts val="1000"/>
                        </a:spcAft>
                      </a:pPr>
                      <a:r>
                        <a:rPr lang="en-US" sz="1400">
                          <a:effectLst/>
                        </a:rPr>
                        <a:t>9.</a:t>
                      </a:r>
                      <a:endParaRPr lang="en-US" sz="1400">
                        <a:effectLst/>
                        <a:latin typeface="Calibri"/>
                        <a:ea typeface="Times New Roman"/>
                        <a:cs typeface="Mangal"/>
                      </a:endParaRPr>
                    </a:p>
                  </a:txBody>
                  <a:tcPr marL="58164" marR="58164" marT="0" marB="0"/>
                </a:tc>
                <a:tc>
                  <a:txBody>
                    <a:bodyPr/>
                    <a:lstStyle/>
                    <a:p>
                      <a:pPr marL="0" marR="0">
                        <a:lnSpc>
                          <a:spcPct val="115000"/>
                        </a:lnSpc>
                        <a:spcBef>
                          <a:spcPts val="0"/>
                        </a:spcBef>
                        <a:spcAft>
                          <a:spcPts val="0"/>
                        </a:spcAft>
                      </a:pPr>
                      <a:r>
                        <a:rPr lang="en-US" sz="1400">
                          <a:effectLst/>
                        </a:rPr>
                        <a:t>Paste Green FLC sticker for passed / OK CU &amp; BU.</a:t>
                      </a:r>
                      <a:endParaRPr lang="en-US" sz="1400">
                        <a:effectLst/>
                        <a:latin typeface="Calibri"/>
                        <a:ea typeface="Times New Roman"/>
                        <a:cs typeface="Mangal"/>
                      </a:endParaRPr>
                    </a:p>
                  </a:txBody>
                  <a:tcPr marL="58164" marR="58164" marT="0" marB="0"/>
                </a:tc>
                <a:tc>
                  <a:txBody>
                    <a:bodyPr/>
                    <a:lstStyle/>
                    <a:p>
                      <a:pPr marL="0" marR="0" algn="ctr">
                        <a:lnSpc>
                          <a:spcPct val="115000"/>
                        </a:lnSpc>
                        <a:spcBef>
                          <a:spcPts val="0"/>
                        </a:spcBef>
                        <a:spcAft>
                          <a:spcPts val="1000"/>
                        </a:spcAft>
                      </a:pPr>
                      <a:r>
                        <a:rPr lang="en-US" sz="900">
                          <a:effectLst/>
                        </a:rPr>
                        <a:t> </a:t>
                      </a:r>
                      <a:endParaRPr lang="en-US" sz="900">
                        <a:effectLst/>
                        <a:latin typeface="Calibri"/>
                        <a:ea typeface="Times New Roman"/>
                        <a:cs typeface="Mangal"/>
                      </a:endParaRPr>
                    </a:p>
                  </a:txBody>
                  <a:tcPr marL="58164" marR="58164" marT="0" marB="0"/>
                </a:tc>
                <a:tc>
                  <a:txBody>
                    <a:bodyPr/>
                    <a:lstStyle/>
                    <a:p>
                      <a:pPr marL="0" marR="0" algn="ctr">
                        <a:lnSpc>
                          <a:spcPct val="115000"/>
                        </a:lnSpc>
                        <a:spcBef>
                          <a:spcPts val="0"/>
                        </a:spcBef>
                        <a:spcAft>
                          <a:spcPts val="1000"/>
                        </a:spcAft>
                      </a:pPr>
                      <a:r>
                        <a:rPr lang="en-US" sz="900">
                          <a:effectLst/>
                        </a:rPr>
                        <a:t> </a:t>
                      </a:r>
                      <a:endParaRPr lang="en-US" sz="900">
                        <a:effectLst/>
                        <a:latin typeface="Calibri"/>
                        <a:ea typeface="Times New Roman"/>
                        <a:cs typeface="Mangal"/>
                      </a:endParaRPr>
                    </a:p>
                  </a:txBody>
                  <a:tcPr marL="58164" marR="58164" marT="0" marB="0"/>
                </a:tc>
              </a:tr>
              <a:tr h="602819">
                <a:tc>
                  <a:txBody>
                    <a:bodyPr/>
                    <a:lstStyle/>
                    <a:p>
                      <a:pPr marL="0" marR="0" algn="ctr">
                        <a:lnSpc>
                          <a:spcPct val="115000"/>
                        </a:lnSpc>
                        <a:spcBef>
                          <a:spcPts val="0"/>
                        </a:spcBef>
                        <a:spcAft>
                          <a:spcPts val="1000"/>
                        </a:spcAft>
                      </a:pPr>
                      <a:r>
                        <a:rPr lang="en-US" sz="1400">
                          <a:effectLst/>
                        </a:rPr>
                        <a:t>10.</a:t>
                      </a:r>
                      <a:endParaRPr lang="en-US" sz="1400">
                        <a:effectLst/>
                        <a:latin typeface="Calibri"/>
                        <a:ea typeface="Times New Roman"/>
                        <a:cs typeface="Mangal"/>
                      </a:endParaRPr>
                    </a:p>
                  </a:txBody>
                  <a:tcPr marL="58164" marR="58164" marT="0" marB="0"/>
                </a:tc>
                <a:tc>
                  <a:txBody>
                    <a:bodyPr/>
                    <a:lstStyle/>
                    <a:p>
                      <a:pPr marL="0" marR="0">
                        <a:lnSpc>
                          <a:spcPct val="115000"/>
                        </a:lnSpc>
                        <a:spcBef>
                          <a:spcPts val="0"/>
                        </a:spcBef>
                        <a:spcAft>
                          <a:spcPts val="0"/>
                        </a:spcAft>
                      </a:pPr>
                      <a:r>
                        <a:rPr lang="en-US" sz="1400">
                          <a:effectLst/>
                        </a:rPr>
                        <a:t>Conduct Mock Poll in additional 5% EVM (as described in FLC procedure) &amp; tally the CU results with the VVPAT Ballot Slip Count.</a:t>
                      </a:r>
                      <a:endParaRPr lang="en-US" sz="1400">
                        <a:effectLst/>
                        <a:latin typeface="Calibri"/>
                        <a:ea typeface="Times New Roman"/>
                        <a:cs typeface="Mangal"/>
                      </a:endParaRPr>
                    </a:p>
                  </a:txBody>
                  <a:tcPr marL="58164" marR="58164" marT="0" marB="0"/>
                </a:tc>
                <a:tc>
                  <a:txBody>
                    <a:bodyPr/>
                    <a:lstStyle/>
                    <a:p>
                      <a:pPr marL="0" marR="0" algn="ctr">
                        <a:lnSpc>
                          <a:spcPct val="115000"/>
                        </a:lnSpc>
                        <a:spcBef>
                          <a:spcPts val="0"/>
                        </a:spcBef>
                        <a:spcAft>
                          <a:spcPts val="1000"/>
                        </a:spcAft>
                      </a:pPr>
                      <a:r>
                        <a:rPr lang="en-US" sz="900">
                          <a:effectLst/>
                        </a:rPr>
                        <a:t> </a:t>
                      </a:r>
                      <a:endParaRPr lang="en-US" sz="900">
                        <a:effectLst/>
                        <a:latin typeface="Calibri"/>
                        <a:ea typeface="Times New Roman"/>
                        <a:cs typeface="Mangal"/>
                      </a:endParaRPr>
                    </a:p>
                  </a:txBody>
                  <a:tcPr marL="58164" marR="58164" marT="0" marB="0"/>
                </a:tc>
                <a:tc>
                  <a:txBody>
                    <a:bodyPr/>
                    <a:lstStyle/>
                    <a:p>
                      <a:pPr marL="0" marR="0" algn="ctr">
                        <a:lnSpc>
                          <a:spcPct val="115000"/>
                        </a:lnSpc>
                        <a:spcBef>
                          <a:spcPts val="0"/>
                        </a:spcBef>
                        <a:spcAft>
                          <a:spcPts val="1000"/>
                        </a:spcAft>
                      </a:pPr>
                      <a:r>
                        <a:rPr lang="en-US" sz="900">
                          <a:effectLst/>
                        </a:rPr>
                        <a:t> </a:t>
                      </a:r>
                      <a:endParaRPr lang="en-US" sz="900">
                        <a:effectLst/>
                        <a:latin typeface="Calibri"/>
                        <a:ea typeface="Times New Roman"/>
                        <a:cs typeface="Mangal"/>
                      </a:endParaRPr>
                    </a:p>
                  </a:txBody>
                  <a:tcPr marL="58164" marR="58164" marT="0" marB="0"/>
                </a:tc>
              </a:tr>
              <a:tr h="566480">
                <a:tc>
                  <a:txBody>
                    <a:bodyPr/>
                    <a:lstStyle/>
                    <a:p>
                      <a:pPr marL="0" marR="0" algn="ctr">
                        <a:lnSpc>
                          <a:spcPct val="115000"/>
                        </a:lnSpc>
                        <a:spcBef>
                          <a:spcPts val="0"/>
                        </a:spcBef>
                        <a:spcAft>
                          <a:spcPts val="1000"/>
                        </a:spcAft>
                      </a:pPr>
                      <a:r>
                        <a:rPr lang="en-US" sz="1400">
                          <a:effectLst/>
                        </a:rPr>
                        <a:t>11.</a:t>
                      </a:r>
                      <a:endParaRPr lang="en-US" sz="1400">
                        <a:effectLst/>
                        <a:latin typeface="Calibri"/>
                        <a:ea typeface="Times New Roman"/>
                        <a:cs typeface="Mangal"/>
                      </a:endParaRPr>
                    </a:p>
                  </a:txBody>
                  <a:tcPr marL="58164" marR="58164" marT="0" marB="0"/>
                </a:tc>
                <a:tc>
                  <a:txBody>
                    <a:bodyPr/>
                    <a:lstStyle/>
                    <a:p>
                      <a:pPr marL="0" marR="0">
                        <a:lnSpc>
                          <a:spcPct val="115000"/>
                        </a:lnSpc>
                        <a:spcBef>
                          <a:spcPts val="0"/>
                        </a:spcBef>
                        <a:spcAft>
                          <a:spcPts val="0"/>
                        </a:spcAft>
                      </a:pPr>
                      <a:r>
                        <a:rPr lang="en-US" sz="1400" dirty="0">
                          <a:effectLst/>
                        </a:rPr>
                        <a:t>Keep aside Defective EVMs and maintain the record in Defective EVM Report. Enter the details in EVM Checking Certificate. </a:t>
                      </a:r>
                      <a:endParaRPr lang="en-US" sz="1400" dirty="0">
                        <a:effectLst/>
                        <a:latin typeface="Calibri"/>
                        <a:ea typeface="Times New Roman"/>
                        <a:cs typeface="Mangal"/>
                      </a:endParaRPr>
                    </a:p>
                  </a:txBody>
                  <a:tcPr marL="58164" marR="58164" marT="0" marB="0"/>
                </a:tc>
                <a:tc>
                  <a:txBody>
                    <a:bodyPr/>
                    <a:lstStyle/>
                    <a:p>
                      <a:pPr marL="0" marR="0" algn="ctr">
                        <a:lnSpc>
                          <a:spcPct val="115000"/>
                        </a:lnSpc>
                        <a:spcBef>
                          <a:spcPts val="0"/>
                        </a:spcBef>
                        <a:spcAft>
                          <a:spcPts val="1000"/>
                        </a:spcAft>
                      </a:pPr>
                      <a:r>
                        <a:rPr lang="en-US" sz="900">
                          <a:effectLst/>
                        </a:rPr>
                        <a:t> </a:t>
                      </a:r>
                      <a:endParaRPr lang="en-US" sz="900">
                        <a:effectLst/>
                        <a:latin typeface="Calibri"/>
                        <a:ea typeface="Times New Roman"/>
                        <a:cs typeface="Mangal"/>
                      </a:endParaRPr>
                    </a:p>
                  </a:txBody>
                  <a:tcPr marL="58164" marR="58164" marT="0" marB="0"/>
                </a:tc>
                <a:tc>
                  <a:txBody>
                    <a:bodyPr/>
                    <a:lstStyle/>
                    <a:p>
                      <a:pPr marL="0" marR="0" algn="ctr">
                        <a:lnSpc>
                          <a:spcPct val="115000"/>
                        </a:lnSpc>
                        <a:spcBef>
                          <a:spcPts val="0"/>
                        </a:spcBef>
                        <a:spcAft>
                          <a:spcPts val="1000"/>
                        </a:spcAft>
                      </a:pPr>
                      <a:r>
                        <a:rPr lang="en-US" sz="900" dirty="0">
                          <a:effectLst/>
                        </a:rPr>
                        <a:t> </a:t>
                      </a:r>
                      <a:endParaRPr lang="en-US" sz="900" dirty="0">
                        <a:effectLst/>
                        <a:latin typeface="Calibri"/>
                        <a:ea typeface="Times New Roman"/>
                        <a:cs typeface="Mangal"/>
                      </a:endParaRPr>
                    </a:p>
                  </a:txBody>
                  <a:tcPr marL="58164" marR="58164" marT="0" marB="0"/>
                </a:tc>
              </a:tr>
            </a:tbl>
          </a:graphicData>
        </a:graphic>
      </p:graphicFrame>
    </p:spTree>
    <p:extLst>
      <p:ext uri="{BB962C8B-B14F-4D97-AF65-F5344CB8AC3E}">
        <p14:creationId xmlns="" xmlns:p14="http://schemas.microsoft.com/office/powerpoint/2010/main" val="1774397437"/>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6"/>
          <p:cNvSpPr>
            <a:spLocks noChangeArrowheads="1"/>
          </p:cNvSpPr>
          <p:nvPr/>
        </p:nvSpPr>
        <p:spPr bwMode="auto">
          <a:xfrm>
            <a:off x="4749800" y="0"/>
            <a:ext cx="954088" cy="519113"/>
          </a:xfrm>
          <a:prstGeom prst="rect">
            <a:avLst/>
          </a:prstGeom>
          <a:noFill/>
          <a:ln w="9525">
            <a:noFill/>
            <a:miter lim="800000"/>
            <a:headEnd/>
            <a:tailEnd/>
          </a:ln>
        </p:spPr>
        <p:txBody>
          <a:bodyPr wrap="none">
            <a:spAutoFit/>
          </a:bodyPr>
          <a:lstStyle/>
          <a:p>
            <a:pPr>
              <a:spcBef>
                <a:spcPct val="0"/>
              </a:spcBef>
            </a:pPr>
            <a:r>
              <a:rPr lang="en-US" sz="2800">
                <a:solidFill>
                  <a:srgbClr val="FFFF00"/>
                </a:solidFill>
              </a:rPr>
              <a:t>EVM</a:t>
            </a:r>
          </a:p>
        </p:txBody>
      </p:sp>
      <p:sp>
        <p:nvSpPr>
          <p:cNvPr id="2065" name="AutoShape 17"/>
          <p:cNvSpPr>
            <a:spLocks noChangeArrowheads="1"/>
          </p:cNvSpPr>
          <p:nvPr/>
        </p:nvSpPr>
        <p:spPr bwMode="auto">
          <a:xfrm>
            <a:off x="873125" y="4747967"/>
            <a:ext cx="8769350" cy="1627680"/>
          </a:xfrm>
          <a:prstGeom prst="roundRect">
            <a:avLst>
              <a:gd name="adj" fmla="val 16667"/>
            </a:avLst>
          </a:prstGeom>
          <a:solidFill>
            <a:schemeClr val="accent1"/>
          </a:solidFill>
          <a:ln w="9525">
            <a:noFill/>
            <a:round/>
            <a:headEnd/>
            <a:tailEnd/>
          </a:ln>
          <a:effectLst>
            <a:outerShdw dist="107763" dir="18900000" algn="ctr" rotWithShape="0">
              <a:schemeClr val="bg2"/>
            </a:outerShdw>
          </a:effectLst>
        </p:spPr>
        <p:txBody>
          <a:bodyPr anchor="ctr">
            <a:spAutoFit/>
          </a:bodyPr>
          <a:lstStyle/>
          <a:p>
            <a:pPr>
              <a:lnSpc>
                <a:spcPct val="130000"/>
              </a:lnSpc>
              <a:defRPr/>
            </a:pPr>
            <a:r>
              <a:rPr lang="en-US" sz="3200" dirty="0" smtClean="0">
                <a:solidFill>
                  <a:srgbClr val="FFFF00"/>
                </a:solidFill>
                <a:effectLst>
                  <a:outerShdw blurRad="38100" dist="38100" dir="2700000" algn="tl">
                    <a:srgbClr val="000000"/>
                  </a:outerShdw>
                </a:effectLst>
              </a:rPr>
              <a:t>First Level Checking of </a:t>
            </a:r>
            <a:endParaRPr lang="en-US" sz="3200" dirty="0">
              <a:solidFill>
                <a:srgbClr val="FFFF00"/>
              </a:solidFill>
              <a:effectLst>
                <a:outerShdw blurRad="38100" dist="38100" dir="2700000" algn="tl">
                  <a:srgbClr val="000000"/>
                </a:outerShdw>
              </a:effectLst>
            </a:endParaRPr>
          </a:p>
          <a:p>
            <a:pPr>
              <a:lnSpc>
                <a:spcPct val="130000"/>
              </a:lnSpc>
              <a:defRPr/>
            </a:pPr>
            <a:r>
              <a:rPr lang="en-US" sz="3200" dirty="0">
                <a:solidFill>
                  <a:srgbClr val="FFFF00"/>
                </a:solidFill>
                <a:effectLst>
                  <a:outerShdw blurRad="38100" dist="38100" dir="2700000" algn="tl">
                    <a:srgbClr val="000000"/>
                  </a:outerShdw>
                </a:effectLst>
              </a:rPr>
              <a:t>Electronic Voting Machine  (EVM)</a:t>
            </a:r>
          </a:p>
        </p:txBody>
      </p:sp>
      <p:pic>
        <p:nvPicPr>
          <p:cNvPr id="2" name="Picture 2" descr="F:\ \Photos\Binder1_Page_0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33537" y="894556"/>
            <a:ext cx="7466018" cy="35052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0"/>
                                  </p:iterate>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300" fill="hold"/>
                                        <p:tgtEl>
                                          <p:spTgt spid="2065"/>
                                        </p:tgtEl>
                                        <p:attrNameLst>
                                          <p:attrName>ppt_x</p:attrName>
                                        </p:attrNameLst>
                                      </p:cBhvr>
                                      <p:tavLst>
                                        <p:tav tm="0">
                                          <p:val>
                                            <p:strVal val="0-#ppt_w/2"/>
                                          </p:val>
                                        </p:tav>
                                        <p:tav tm="100000">
                                          <p:val>
                                            <p:strVal val="#ppt_x"/>
                                          </p:val>
                                        </p:tav>
                                      </p:tavLst>
                                    </p:anim>
                                    <p:anim calcmode="lin" valueType="num">
                                      <p:cBhvr additive="base">
                                        <p:cTn id="8" dur="300" fill="hold"/>
                                        <p:tgtEl>
                                          <p:spTgt spid="20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WordArt 2" descr="Cork"/>
          <p:cNvSpPr>
            <a:spLocks noChangeArrowheads="1" noChangeShapeType="1" noTextEdit="1"/>
          </p:cNvSpPr>
          <p:nvPr/>
        </p:nvSpPr>
        <p:spPr bwMode="auto">
          <a:xfrm>
            <a:off x="2433170" y="6029325"/>
            <a:ext cx="3449638" cy="4635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r>
              <a:rPr lang="en-US" sz="3600" kern="10" dirty="0">
                <a:ln w="9525">
                  <a:round/>
                  <a:headEnd/>
                  <a:tailEnd/>
                </a:ln>
                <a:blipFill dpi="0" rotWithShape="0">
                  <a:blip r:embed="rId2"/>
                  <a:srcRect/>
                  <a:tile tx="0" ty="0" sx="100000" sy="100000" flip="none" algn="tl"/>
                </a:blipFill>
                <a:latin typeface="Arial Black"/>
              </a:rPr>
              <a:t>THANK YOU</a:t>
            </a:r>
          </a:p>
        </p:txBody>
      </p:sp>
      <p:sp>
        <p:nvSpPr>
          <p:cNvPr id="84995" name="Rectangle 3"/>
          <p:cNvSpPr>
            <a:spLocks noChangeArrowheads="1"/>
          </p:cNvSpPr>
          <p:nvPr/>
        </p:nvSpPr>
        <p:spPr bwMode="auto">
          <a:xfrm>
            <a:off x="771525" y="0"/>
            <a:ext cx="9505950" cy="676275"/>
          </a:xfrm>
          <a:prstGeom prst="rect">
            <a:avLst/>
          </a:prstGeom>
          <a:noFill/>
          <a:ln w="9525">
            <a:noFill/>
            <a:miter lim="800000"/>
            <a:headEnd/>
            <a:tailEnd/>
          </a:ln>
        </p:spPr>
        <p:txBody>
          <a:bodyPr/>
          <a:lstStyle/>
          <a:p>
            <a:pPr defTabSz="993775">
              <a:spcBef>
                <a:spcPct val="0"/>
              </a:spcBef>
            </a:pPr>
            <a:r>
              <a:rPr lang="en-US" sz="3200">
                <a:solidFill>
                  <a:srgbClr val="FFFF00"/>
                </a:solidFill>
              </a:rPr>
              <a:t>EVM</a:t>
            </a:r>
          </a:p>
        </p:txBody>
      </p:sp>
      <p:pic>
        <p:nvPicPr>
          <p:cNvPr id="84996" name="Picture 6" descr="C:\BELLogos\bel5.gif"/>
          <p:cNvPicPr>
            <a:picLocks noChangeAspect="1" noChangeArrowheads="1"/>
          </p:cNvPicPr>
          <p:nvPr/>
        </p:nvPicPr>
        <p:blipFill>
          <a:blip r:embed="rId3" cstate="print"/>
          <a:srcRect/>
          <a:stretch>
            <a:fillRect/>
          </a:stretch>
        </p:blipFill>
        <p:spPr bwMode="auto">
          <a:xfrm>
            <a:off x="5867400" y="762000"/>
            <a:ext cx="3733800" cy="755650"/>
          </a:xfrm>
          <a:prstGeom prst="rect">
            <a:avLst/>
          </a:prstGeom>
          <a:solidFill>
            <a:schemeClr val="bg1"/>
          </a:solidFill>
          <a:ln w="9525">
            <a:noFill/>
            <a:miter lim="800000"/>
            <a:headEnd/>
            <a:tailEnd/>
          </a:ln>
        </p:spPr>
      </p:pic>
      <p:sp>
        <p:nvSpPr>
          <p:cNvPr id="357383" name="AutoShape 7"/>
          <p:cNvSpPr>
            <a:spLocks noChangeArrowheads="1"/>
          </p:cNvSpPr>
          <p:nvPr/>
        </p:nvSpPr>
        <p:spPr bwMode="auto">
          <a:xfrm>
            <a:off x="7196137" y="6023888"/>
            <a:ext cx="2801938" cy="442674"/>
          </a:xfrm>
          <a:prstGeom prst="roundRect">
            <a:avLst>
              <a:gd name="adj" fmla="val 16667"/>
            </a:avLst>
          </a:prstGeom>
          <a:gradFill rotWithShape="0">
            <a:gsLst>
              <a:gs pos="0">
                <a:schemeClr val="accent1"/>
              </a:gs>
              <a:gs pos="100000">
                <a:schemeClr val="accent1">
                  <a:gamma/>
                  <a:shade val="46275"/>
                  <a:invGamma/>
                </a:schemeClr>
              </a:gs>
            </a:gsLst>
            <a:lin ang="5400000" scaled="1"/>
          </a:gradFill>
          <a:ln w="9525">
            <a:noFill/>
            <a:round/>
            <a:headEnd/>
            <a:tailEnd/>
          </a:ln>
          <a:effectLst/>
        </p:spPr>
        <p:txBody>
          <a:bodyPr anchor="ctr">
            <a:spAutoFit/>
          </a:bodyPr>
          <a:lstStyle/>
          <a:p>
            <a:pPr eaLnBrk="0" hangingPunct="0">
              <a:spcBef>
                <a:spcPct val="0"/>
              </a:spcBef>
              <a:defRPr/>
            </a:pPr>
            <a:r>
              <a:rPr lang="en-US" dirty="0" smtClean="0">
                <a:solidFill>
                  <a:srgbClr val="FFFF00"/>
                </a:solidFill>
              </a:rPr>
              <a:t>www.bel-india.in</a:t>
            </a:r>
            <a:endParaRPr lang="en-US" dirty="0">
              <a:solidFill>
                <a:srgbClr val="FFFF00"/>
              </a:solidFill>
            </a:endParaRPr>
          </a:p>
        </p:txBody>
      </p:sp>
      <p:pic>
        <p:nvPicPr>
          <p:cNvPr id="37890" name="Picture 2" descr="C:\Users\RAVI\Desktop\TLD PHOTOS 04.04.18\Binder1_Page_06.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52537" y="1808956"/>
            <a:ext cx="7696200" cy="410135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bwMode="auto">
          <a:xfrm>
            <a:off x="771525" y="158750"/>
            <a:ext cx="8734425" cy="56181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0" dirty="0" smtClean="0"/>
              <a:t/>
            </a:r>
            <a:br>
              <a:rPr lang="en-US" b="0" dirty="0" smtClean="0"/>
            </a:br>
            <a:endParaRPr lang="en-US" dirty="0" smtClean="0"/>
          </a:p>
        </p:txBody>
      </p:sp>
      <p:sp>
        <p:nvSpPr>
          <p:cNvPr id="44035" name="Rectangle 4"/>
          <p:cNvSpPr>
            <a:spLocks noChangeArrowheads="1"/>
          </p:cNvSpPr>
          <p:nvPr/>
        </p:nvSpPr>
        <p:spPr bwMode="auto">
          <a:xfrm>
            <a:off x="4648200" y="0"/>
            <a:ext cx="1257300" cy="685800"/>
          </a:xfrm>
          <a:prstGeom prst="rect">
            <a:avLst/>
          </a:prstGeom>
          <a:noFill/>
          <a:ln w="9525">
            <a:noFill/>
            <a:miter lim="800000"/>
            <a:headEnd/>
            <a:tailEnd/>
          </a:ln>
        </p:spPr>
        <p:txBody>
          <a:bodyPr wrap="none">
            <a:spAutoFit/>
          </a:bodyPr>
          <a:lstStyle/>
          <a:p>
            <a:pPr>
              <a:spcBef>
                <a:spcPct val="0"/>
              </a:spcBef>
            </a:pPr>
            <a:r>
              <a:rPr lang="en-US" sz="3900">
                <a:solidFill>
                  <a:srgbClr val="FFFF00"/>
                </a:solidFill>
              </a:rPr>
              <a:t>EVM</a:t>
            </a:r>
          </a:p>
        </p:txBody>
      </p:sp>
      <p:sp>
        <p:nvSpPr>
          <p:cNvPr id="48134" name="AutoShape 6"/>
          <p:cNvSpPr>
            <a:spLocks noChangeArrowheads="1"/>
          </p:cNvSpPr>
          <p:nvPr/>
        </p:nvSpPr>
        <p:spPr bwMode="auto">
          <a:xfrm>
            <a:off x="1458913" y="2467631"/>
            <a:ext cx="7245350" cy="2094190"/>
          </a:xfrm>
          <a:prstGeom prst="roundRect">
            <a:avLst>
              <a:gd name="adj" fmla="val 16667"/>
            </a:avLst>
          </a:prstGeom>
          <a:gradFill rotWithShape="0">
            <a:gsLst>
              <a:gs pos="0">
                <a:schemeClr val="accent1"/>
              </a:gs>
              <a:gs pos="100000">
                <a:schemeClr val="accent1">
                  <a:gamma/>
                  <a:shade val="46275"/>
                  <a:invGamma/>
                </a:schemeClr>
              </a:gs>
            </a:gsLst>
            <a:lin ang="5400000" scaled="1"/>
          </a:gradFill>
          <a:ln w="9525">
            <a:noFill/>
            <a:round/>
            <a:headEnd/>
            <a:tailEnd/>
          </a:ln>
          <a:effectLst/>
        </p:spPr>
        <p:txBody>
          <a:bodyPr anchor="ctr">
            <a:spAutoFit/>
          </a:bodyPr>
          <a:lstStyle/>
          <a:p>
            <a:pPr eaLnBrk="0" hangingPunct="0">
              <a:spcBef>
                <a:spcPct val="0"/>
              </a:spcBef>
              <a:defRPr/>
            </a:pPr>
            <a:endParaRPr lang="en-US" sz="3900" dirty="0" smtClean="0">
              <a:solidFill>
                <a:srgbClr val="FFFF00"/>
              </a:solidFill>
            </a:endParaRPr>
          </a:p>
          <a:p>
            <a:pPr eaLnBrk="0" hangingPunct="0">
              <a:spcBef>
                <a:spcPct val="0"/>
              </a:spcBef>
              <a:defRPr/>
            </a:pPr>
            <a:r>
              <a:rPr lang="en-US" sz="3900" dirty="0" smtClean="0">
                <a:solidFill>
                  <a:srgbClr val="FFFF00"/>
                </a:solidFill>
              </a:rPr>
              <a:t>FLC </a:t>
            </a:r>
            <a:r>
              <a:rPr lang="en-US" sz="3900" dirty="0">
                <a:solidFill>
                  <a:srgbClr val="FFFF00"/>
                </a:solidFill>
              </a:rPr>
              <a:t>of EVM </a:t>
            </a:r>
            <a:br>
              <a:rPr lang="en-US" sz="3900" dirty="0">
                <a:solidFill>
                  <a:srgbClr val="FFFF00"/>
                </a:solidFill>
              </a:rPr>
            </a:br>
            <a:endParaRPr lang="en-US" sz="3900" dirty="0">
              <a:solidFill>
                <a:srgbClr val="FFFF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8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261937" y="742156"/>
            <a:ext cx="9248775" cy="4572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2000" u="sng" dirty="0">
                <a:solidFill>
                  <a:srgbClr val="FF9933"/>
                </a:solidFill>
              </a:rPr>
              <a:t>FLC PROCEDURE</a:t>
            </a:r>
            <a:r>
              <a:rPr lang="en-US" sz="2000" dirty="0">
                <a:solidFill>
                  <a:srgbClr val="0070C0"/>
                </a:solidFill>
              </a:rPr>
              <a:t/>
            </a:r>
            <a:br>
              <a:rPr lang="en-US" sz="2000" dirty="0">
                <a:solidFill>
                  <a:srgbClr val="0070C0"/>
                </a:solidFill>
              </a:rPr>
            </a:br>
            <a:endParaRPr lang="en-US" sz="2000" dirty="0">
              <a:solidFill>
                <a:srgbClr val="0070C0"/>
              </a:solidFill>
            </a:endParaRPr>
          </a:p>
        </p:txBody>
      </p:sp>
      <p:sp>
        <p:nvSpPr>
          <p:cNvPr id="3" name="Content Placeholder 2"/>
          <p:cNvSpPr>
            <a:spLocks noGrp="1"/>
          </p:cNvSpPr>
          <p:nvPr>
            <p:ph idx="1"/>
          </p:nvPr>
        </p:nvSpPr>
        <p:spPr>
          <a:xfrm>
            <a:off x="338137" y="1275556"/>
            <a:ext cx="9248775" cy="5257800"/>
          </a:xfrm>
          <a:blipFill>
            <a:blip r:embed="rId2" cstate="print"/>
            <a:tile tx="0" ty="0" sx="100000" sy="100000" flip="none" algn="tl"/>
          </a:blipFill>
        </p:spPr>
        <p:txBody>
          <a:bodyPr/>
          <a:lstStyle/>
          <a:p>
            <a:pPr marL="457200" indent="-457200">
              <a:buAutoNum type="arabicPeriod"/>
            </a:pPr>
            <a:r>
              <a:rPr lang="en-US" sz="2200" b="1" dirty="0" smtClean="0">
                <a:solidFill>
                  <a:srgbClr val="00B050"/>
                </a:solidFill>
              </a:rPr>
              <a:t>VISUAL INSPECTION</a:t>
            </a:r>
            <a:endParaRPr lang="en-US" sz="2800" b="1" dirty="0" smtClean="0">
              <a:solidFill>
                <a:srgbClr val="002060"/>
              </a:solidFill>
            </a:endParaRPr>
          </a:p>
          <a:p>
            <a:pPr marL="457200" indent="-457200">
              <a:buAutoNum type="alphaLcParenR"/>
            </a:pPr>
            <a:r>
              <a:rPr lang="en-US" sz="2000" b="1" dirty="0" smtClean="0">
                <a:solidFill>
                  <a:srgbClr val="0070C0"/>
                </a:solidFill>
              </a:rPr>
              <a:t>(i)  Open </a:t>
            </a:r>
            <a:r>
              <a:rPr lang="en-US" sz="2000" b="1" dirty="0">
                <a:solidFill>
                  <a:srgbClr val="0070C0"/>
                </a:solidFill>
              </a:rPr>
              <a:t>Carrying cases of Control Unit (CU) and Ballot Unit (BU) </a:t>
            </a:r>
            <a:r>
              <a:rPr lang="en-US" sz="2000" b="1" dirty="0" smtClean="0">
                <a:solidFill>
                  <a:srgbClr val="0070C0"/>
                </a:solidFill>
              </a:rPr>
              <a:t>     </a:t>
            </a:r>
          </a:p>
          <a:p>
            <a:pPr marL="0" indent="0">
              <a:buNone/>
            </a:pPr>
            <a:r>
              <a:rPr lang="en-US" sz="2000" b="1" dirty="0">
                <a:solidFill>
                  <a:srgbClr val="0070C0"/>
                </a:solidFill>
              </a:rPr>
              <a:t> </a:t>
            </a:r>
            <a:r>
              <a:rPr lang="en-US" sz="2000" b="1" dirty="0" smtClean="0">
                <a:solidFill>
                  <a:srgbClr val="0070C0"/>
                </a:solidFill>
              </a:rPr>
              <a:t>           and take out </a:t>
            </a:r>
            <a:r>
              <a:rPr lang="en-US" sz="2000" b="1" dirty="0">
                <a:solidFill>
                  <a:srgbClr val="0070C0"/>
                </a:solidFill>
              </a:rPr>
              <a:t>the units. </a:t>
            </a:r>
            <a:endParaRPr lang="en-US" sz="2000" b="1" dirty="0" smtClean="0">
              <a:solidFill>
                <a:srgbClr val="0070C0"/>
              </a:solidFill>
            </a:endParaRPr>
          </a:p>
          <a:p>
            <a:pPr marL="0" indent="0">
              <a:buNone/>
            </a:pPr>
            <a:r>
              <a:rPr lang="en-US" sz="2000" b="1" dirty="0">
                <a:solidFill>
                  <a:srgbClr val="0070C0"/>
                </a:solidFill>
              </a:rPr>
              <a:t> </a:t>
            </a:r>
            <a:r>
              <a:rPr lang="en-US" sz="2000" b="1" dirty="0" smtClean="0">
                <a:solidFill>
                  <a:srgbClr val="0070C0"/>
                </a:solidFill>
              </a:rPr>
              <a:t>     (ii)  Remove </a:t>
            </a:r>
            <a:r>
              <a:rPr lang="en-US" sz="2000" b="1" dirty="0">
                <a:solidFill>
                  <a:srgbClr val="0070C0"/>
                </a:solidFill>
              </a:rPr>
              <a:t>all tags, pink paper seal, FLC stickers, wax seals  </a:t>
            </a:r>
            <a:br>
              <a:rPr lang="en-US" sz="2000" b="1" dirty="0">
                <a:solidFill>
                  <a:srgbClr val="0070C0"/>
                </a:solidFill>
              </a:rPr>
            </a:br>
            <a:r>
              <a:rPr lang="en-US" sz="2000" b="1" dirty="0">
                <a:solidFill>
                  <a:srgbClr val="0070C0"/>
                </a:solidFill>
              </a:rPr>
              <a:t>     </a:t>
            </a:r>
            <a:r>
              <a:rPr lang="en-US" sz="2000" b="1" dirty="0" smtClean="0">
                <a:solidFill>
                  <a:srgbClr val="0070C0"/>
                </a:solidFill>
              </a:rPr>
              <a:t>       and </a:t>
            </a:r>
            <a:r>
              <a:rPr lang="en-US" sz="2000" b="1" dirty="0">
                <a:solidFill>
                  <a:srgbClr val="0070C0"/>
                </a:solidFill>
              </a:rPr>
              <a:t>Ballot papers of previous election</a:t>
            </a:r>
            <a:r>
              <a:rPr lang="en-US" sz="2000" b="1" dirty="0" smtClean="0">
                <a:solidFill>
                  <a:srgbClr val="0070C0"/>
                </a:solidFill>
              </a:rPr>
              <a:t>.</a:t>
            </a:r>
          </a:p>
          <a:p>
            <a:pPr marL="0" indent="0">
              <a:buNone/>
            </a:pPr>
            <a:r>
              <a:rPr lang="en-US" sz="2000" b="1" dirty="0">
                <a:solidFill>
                  <a:srgbClr val="0070C0"/>
                </a:solidFill>
              </a:rPr>
              <a:t/>
            </a:r>
            <a:br>
              <a:rPr lang="en-US" sz="2000" b="1" dirty="0">
                <a:solidFill>
                  <a:srgbClr val="0070C0"/>
                </a:solidFill>
              </a:rPr>
            </a:br>
            <a:r>
              <a:rPr lang="en-US" sz="2000" b="1" dirty="0" smtClean="0">
                <a:solidFill>
                  <a:srgbClr val="0070C0"/>
                </a:solidFill>
              </a:rPr>
              <a:t>b)   (i)  Physically </a:t>
            </a:r>
            <a:r>
              <a:rPr lang="en-US" sz="2000" b="1" dirty="0">
                <a:solidFill>
                  <a:srgbClr val="0070C0"/>
                </a:solidFill>
              </a:rPr>
              <a:t>check all buttons, toggle switch, connectors, and </a:t>
            </a:r>
            <a:endParaRPr lang="en-US" sz="2000" b="1" dirty="0" smtClean="0">
              <a:solidFill>
                <a:srgbClr val="0070C0"/>
              </a:solidFill>
            </a:endParaRPr>
          </a:p>
          <a:p>
            <a:pPr marL="0" indent="0">
              <a:buNone/>
            </a:pPr>
            <a:r>
              <a:rPr lang="en-US" sz="2000" b="1" dirty="0">
                <a:solidFill>
                  <a:srgbClr val="0070C0"/>
                </a:solidFill>
              </a:rPr>
              <a:t> </a:t>
            </a:r>
            <a:r>
              <a:rPr lang="en-US" sz="2000" b="1" dirty="0" smtClean="0">
                <a:solidFill>
                  <a:srgbClr val="0070C0"/>
                </a:solidFill>
              </a:rPr>
              <a:t>           doors</a:t>
            </a:r>
            <a:r>
              <a:rPr lang="en-US" sz="2000" b="1" dirty="0">
                <a:solidFill>
                  <a:srgbClr val="0070C0"/>
                </a:solidFill>
              </a:rPr>
              <a:t>, </a:t>
            </a:r>
            <a:r>
              <a:rPr lang="en-US" sz="2000" b="1" dirty="0" smtClean="0">
                <a:solidFill>
                  <a:srgbClr val="0070C0"/>
                </a:solidFill>
              </a:rPr>
              <a:t>sealing </a:t>
            </a:r>
            <a:r>
              <a:rPr lang="en-US" sz="2000" b="1" dirty="0">
                <a:solidFill>
                  <a:srgbClr val="0070C0"/>
                </a:solidFill>
              </a:rPr>
              <a:t>provisions, display and plastic body of CU for </a:t>
            </a:r>
          </a:p>
          <a:p>
            <a:pPr marL="0" indent="0">
              <a:buNone/>
            </a:pPr>
            <a:r>
              <a:rPr lang="en-US" sz="2000" b="1" dirty="0" smtClean="0">
                <a:solidFill>
                  <a:srgbClr val="0070C0"/>
                </a:solidFill>
              </a:rPr>
              <a:t>            damage </a:t>
            </a:r>
            <a:r>
              <a:rPr lang="en-US" sz="2000" b="1" dirty="0">
                <a:solidFill>
                  <a:srgbClr val="0070C0"/>
                </a:solidFill>
              </a:rPr>
              <a:t>/ </a:t>
            </a:r>
            <a:r>
              <a:rPr lang="en-US" sz="2000" b="1" dirty="0" smtClean="0">
                <a:solidFill>
                  <a:srgbClr val="0070C0"/>
                </a:solidFill>
              </a:rPr>
              <a:t>breakage</a:t>
            </a:r>
            <a:r>
              <a:rPr lang="en-US" sz="2000" b="1" dirty="0">
                <a:solidFill>
                  <a:srgbClr val="0070C0"/>
                </a:solidFill>
              </a:rPr>
              <a:t>. </a:t>
            </a:r>
            <a:endParaRPr lang="en-US" sz="2000" b="1" dirty="0" smtClean="0">
              <a:solidFill>
                <a:srgbClr val="0070C0"/>
              </a:solidFill>
            </a:endParaRPr>
          </a:p>
          <a:p>
            <a:pPr marL="0" indent="0">
              <a:buNone/>
            </a:pPr>
            <a:r>
              <a:rPr lang="en-US" sz="2000" b="1" dirty="0" smtClean="0">
                <a:solidFill>
                  <a:srgbClr val="0070C0"/>
                </a:solidFill>
              </a:rPr>
              <a:t>      (ii)  Replace </a:t>
            </a:r>
            <a:r>
              <a:rPr lang="en-US" sz="2000" b="1" dirty="0">
                <a:solidFill>
                  <a:srgbClr val="0070C0"/>
                </a:solidFill>
              </a:rPr>
              <a:t>the broken items with good items wherever possible </a:t>
            </a:r>
          </a:p>
          <a:p>
            <a:pPr marL="0" indent="0">
              <a:buNone/>
            </a:pPr>
            <a:r>
              <a:rPr lang="en-US" sz="2000" b="1" dirty="0" smtClean="0">
                <a:solidFill>
                  <a:srgbClr val="0070C0"/>
                </a:solidFill>
              </a:rPr>
              <a:t>            and discard others.</a:t>
            </a:r>
          </a:p>
          <a:p>
            <a:pPr marL="0" indent="0">
              <a:buNone/>
            </a:pPr>
            <a:r>
              <a:rPr lang="en-US" sz="2000" b="1" dirty="0" smtClean="0">
                <a:solidFill>
                  <a:srgbClr val="0070C0"/>
                </a:solidFill>
              </a:rPr>
              <a:t/>
            </a:r>
            <a:br>
              <a:rPr lang="en-US" sz="2000" b="1" dirty="0" smtClean="0">
                <a:solidFill>
                  <a:srgbClr val="0070C0"/>
                </a:solidFill>
              </a:rPr>
            </a:br>
            <a:r>
              <a:rPr lang="en-US" sz="2000" b="1" dirty="0" smtClean="0">
                <a:solidFill>
                  <a:srgbClr val="0070C0"/>
                </a:solidFill>
              </a:rPr>
              <a:t>c)   (i)  Similarly, check connecting cable, connector, latches, and flaps </a:t>
            </a:r>
          </a:p>
          <a:p>
            <a:pPr marL="0" indent="0">
              <a:buNone/>
            </a:pPr>
            <a:r>
              <a:rPr lang="en-US" sz="2000" b="1" dirty="0">
                <a:solidFill>
                  <a:srgbClr val="0070C0"/>
                </a:solidFill>
              </a:rPr>
              <a:t> </a:t>
            </a:r>
            <a:r>
              <a:rPr lang="en-US" sz="2000" b="1" dirty="0" smtClean="0">
                <a:solidFill>
                  <a:srgbClr val="0070C0"/>
                </a:solidFill>
              </a:rPr>
              <a:t>          and slide Switch and plastic body of BU for damage / breakage. </a:t>
            </a:r>
          </a:p>
          <a:p>
            <a:pPr marL="0" indent="0">
              <a:buNone/>
            </a:pPr>
            <a:r>
              <a:rPr lang="en-US" sz="2000" b="1" dirty="0" smtClean="0">
                <a:solidFill>
                  <a:srgbClr val="0070C0"/>
                </a:solidFill>
              </a:rPr>
              <a:t>      </a:t>
            </a:r>
            <a:endParaRPr lang="en-US" sz="2000" b="1" dirty="0"/>
          </a:p>
        </p:txBody>
      </p:sp>
      <p:sp>
        <p:nvSpPr>
          <p:cNvPr id="44035" name="Rectangle 4"/>
          <p:cNvSpPr>
            <a:spLocks noChangeArrowheads="1"/>
          </p:cNvSpPr>
          <p:nvPr/>
        </p:nvSpPr>
        <p:spPr bwMode="auto">
          <a:xfrm>
            <a:off x="2440180" y="0"/>
            <a:ext cx="5673348" cy="646331"/>
          </a:xfrm>
          <a:prstGeom prst="rect">
            <a:avLst/>
          </a:prstGeom>
          <a:noFill/>
          <a:ln w="9525">
            <a:noFill/>
            <a:miter lim="800000"/>
            <a:headEnd/>
            <a:tailEnd/>
          </a:ln>
        </p:spPr>
        <p:txBody>
          <a:bodyPr wrap="none">
            <a:spAutoFit/>
          </a:bodyPr>
          <a:lstStyle/>
          <a:p>
            <a:pPr>
              <a:spcBef>
                <a:spcPct val="0"/>
              </a:spcBef>
            </a:pPr>
            <a:r>
              <a:rPr lang="en-US" sz="3600" dirty="0" smtClean="0">
                <a:solidFill>
                  <a:srgbClr val="FFFF00"/>
                </a:solidFill>
              </a:rPr>
              <a:t>EVM – FLC PROCEDURE</a:t>
            </a:r>
            <a:endParaRPr lang="en-US" sz="3600" dirty="0">
              <a:solidFill>
                <a:srgbClr val="FFFF00"/>
              </a:solidFill>
            </a:endParaRPr>
          </a:p>
        </p:txBody>
      </p:sp>
    </p:spTree>
    <p:extLst>
      <p:ext uri="{BB962C8B-B14F-4D97-AF65-F5344CB8AC3E}">
        <p14:creationId xmlns="" xmlns:p14="http://schemas.microsoft.com/office/powerpoint/2010/main" val="393625782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8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bwMode="auto">
          <a:xfrm>
            <a:off x="280987" y="782637"/>
            <a:ext cx="9658350" cy="5618163"/>
          </a:xfrm>
          <a:noFill/>
          <a:ln>
            <a:miter lim="800000"/>
            <a:headEnd/>
            <a:tailEnd/>
          </a:ln>
        </p:spPr>
        <p:txBody>
          <a:bodyPr vert="horz" wrap="square" lIns="91440" tIns="45720" rIns="91440" bIns="45720" numCol="1" anchor="t" anchorCtr="0" compatLnSpc="1">
            <a:prstTxWarp prst="textNoShape">
              <a:avLst/>
            </a:prstTxWarp>
          </a:bodyPr>
          <a:lstStyle/>
          <a:p>
            <a:pPr algn="l"/>
            <a:r>
              <a:rPr lang="en-US" sz="2400" dirty="0" smtClean="0">
                <a:solidFill>
                  <a:srgbClr val="00B050"/>
                </a:solidFill>
              </a:rPr>
              <a:t>1</a:t>
            </a:r>
            <a:r>
              <a:rPr lang="en-US" sz="2400" dirty="0">
                <a:solidFill>
                  <a:srgbClr val="00B050"/>
                </a:solidFill>
              </a:rPr>
              <a:t>. VISUAL </a:t>
            </a:r>
            <a:r>
              <a:rPr lang="en-US" sz="2400" dirty="0" smtClean="0">
                <a:solidFill>
                  <a:srgbClr val="00B050"/>
                </a:solidFill>
              </a:rPr>
              <a:t>INSPECTION</a:t>
            </a:r>
            <a:br>
              <a:rPr lang="en-US" sz="2400" dirty="0" smtClean="0">
                <a:solidFill>
                  <a:srgbClr val="00B050"/>
                </a:solidFill>
              </a:rPr>
            </a:br>
            <a:r>
              <a:rPr lang="en-US" sz="2400" dirty="0" smtClean="0">
                <a:solidFill>
                  <a:srgbClr val="00B050"/>
                </a:solidFill>
              </a:rPr>
              <a:t>      </a:t>
            </a:r>
            <a:r>
              <a:rPr lang="en-US" sz="2000" dirty="0" smtClean="0">
                <a:solidFill>
                  <a:srgbClr val="0070C0"/>
                </a:solidFill>
              </a:rPr>
              <a:t>(</a:t>
            </a:r>
            <a:r>
              <a:rPr lang="en-US" sz="2000" dirty="0">
                <a:solidFill>
                  <a:srgbClr val="0070C0"/>
                </a:solidFill>
              </a:rPr>
              <a:t>ii)  Replace the  broken items with good items wherever possible </a:t>
            </a:r>
            <a:r>
              <a:rPr lang="en-US" sz="2000" dirty="0" smtClean="0">
                <a:solidFill>
                  <a:srgbClr val="0070C0"/>
                </a:solidFill>
              </a:rPr>
              <a:t>and   </a:t>
            </a:r>
            <a:br>
              <a:rPr lang="en-US" sz="2000" dirty="0" smtClean="0">
                <a:solidFill>
                  <a:srgbClr val="0070C0"/>
                </a:solidFill>
              </a:rPr>
            </a:br>
            <a:r>
              <a:rPr lang="en-US" sz="2000" dirty="0">
                <a:solidFill>
                  <a:srgbClr val="0070C0"/>
                </a:solidFill>
              </a:rPr>
              <a:t> </a:t>
            </a:r>
            <a:r>
              <a:rPr lang="en-US" sz="2000" dirty="0" smtClean="0">
                <a:solidFill>
                  <a:srgbClr val="0070C0"/>
                </a:solidFill>
              </a:rPr>
              <a:t>            discard </a:t>
            </a:r>
            <a:r>
              <a:rPr lang="en-US" sz="2000" dirty="0">
                <a:solidFill>
                  <a:srgbClr val="0070C0"/>
                </a:solidFill>
              </a:rPr>
              <a:t>others.</a:t>
            </a:r>
            <a:r>
              <a:rPr lang="en-US" sz="2000" dirty="0"/>
              <a:t/>
            </a:r>
            <a:br>
              <a:rPr lang="en-US" sz="2000" dirty="0"/>
            </a:br>
            <a:r>
              <a:rPr lang="en-US" sz="2000" dirty="0" smtClean="0"/>
              <a:t/>
            </a:r>
            <a:br>
              <a:rPr lang="en-US" sz="2000" dirty="0" smtClean="0"/>
            </a:br>
            <a:r>
              <a:rPr lang="en-US" sz="2100" dirty="0" smtClean="0">
                <a:solidFill>
                  <a:srgbClr val="0070C0"/>
                </a:solidFill>
              </a:rPr>
              <a:t>d</a:t>
            </a:r>
            <a:r>
              <a:rPr lang="en-US" sz="2100" dirty="0">
                <a:solidFill>
                  <a:srgbClr val="0070C0"/>
                </a:solidFill>
              </a:rPr>
              <a:t>) </a:t>
            </a:r>
            <a:r>
              <a:rPr lang="en-US" sz="2100" dirty="0" smtClean="0">
                <a:solidFill>
                  <a:srgbClr val="0070C0"/>
                </a:solidFill>
              </a:rPr>
              <a:t>  (i)  Open </a:t>
            </a:r>
            <a:r>
              <a:rPr lang="en-US" sz="2100" dirty="0">
                <a:solidFill>
                  <a:srgbClr val="0070C0"/>
                </a:solidFill>
              </a:rPr>
              <a:t>cabinet of CU and carryout visual inspection of PCB, hidden </a:t>
            </a:r>
            <a:r>
              <a:rPr lang="en-US" sz="2100" dirty="0" smtClean="0">
                <a:solidFill>
                  <a:srgbClr val="0070C0"/>
                </a:solidFill>
              </a:rPr>
              <a:t/>
            </a:r>
            <a:br>
              <a:rPr lang="en-US" sz="2100" dirty="0" smtClean="0">
                <a:solidFill>
                  <a:srgbClr val="0070C0"/>
                </a:solidFill>
              </a:rPr>
            </a:br>
            <a:r>
              <a:rPr lang="en-US" sz="2100" dirty="0">
                <a:solidFill>
                  <a:srgbClr val="0070C0"/>
                </a:solidFill>
              </a:rPr>
              <a:t> </a:t>
            </a:r>
            <a:r>
              <a:rPr lang="en-US" sz="2100" dirty="0" smtClean="0">
                <a:solidFill>
                  <a:srgbClr val="0070C0"/>
                </a:solidFill>
              </a:rPr>
              <a:t>   </a:t>
            </a:r>
            <a:r>
              <a:rPr lang="en-US" sz="2100" dirty="0">
                <a:solidFill>
                  <a:srgbClr val="0070C0"/>
                </a:solidFill>
              </a:rPr>
              <a:t> </a:t>
            </a:r>
            <a:r>
              <a:rPr lang="en-US" sz="2100" dirty="0" smtClean="0">
                <a:solidFill>
                  <a:srgbClr val="0070C0"/>
                </a:solidFill>
              </a:rPr>
              <a:t>       components </a:t>
            </a:r>
            <a:r>
              <a:rPr lang="en-US" sz="2100" dirty="0">
                <a:solidFill>
                  <a:srgbClr val="0070C0"/>
                </a:solidFill>
              </a:rPr>
              <a:t>if any, unauthorized rework if any</a:t>
            </a:r>
            <a:r>
              <a:rPr lang="en-US" sz="2100" dirty="0" smtClean="0">
                <a:solidFill>
                  <a:srgbClr val="0070C0"/>
                </a:solidFill>
              </a:rPr>
              <a:t>.</a:t>
            </a:r>
            <a:br>
              <a:rPr lang="en-US" sz="2100" dirty="0" smtClean="0">
                <a:solidFill>
                  <a:srgbClr val="0070C0"/>
                </a:solidFill>
              </a:rPr>
            </a:br>
            <a:r>
              <a:rPr lang="en-US" sz="2100" dirty="0" smtClean="0">
                <a:solidFill>
                  <a:srgbClr val="0070C0"/>
                </a:solidFill>
              </a:rPr>
              <a:t>      (ii)  Any </a:t>
            </a:r>
            <a:r>
              <a:rPr lang="en-US" sz="2100" dirty="0">
                <a:solidFill>
                  <a:srgbClr val="0070C0"/>
                </a:solidFill>
              </a:rPr>
              <a:t>discrepancy should </a:t>
            </a:r>
            <a:r>
              <a:rPr lang="en-US" sz="2100" dirty="0" smtClean="0">
                <a:solidFill>
                  <a:srgbClr val="0070C0"/>
                </a:solidFill>
              </a:rPr>
              <a:t>be </a:t>
            </a:r>
            <a:r>
              <a:rPr lang="en-US" sz="2100" dirty="0">
                <a:solidFill>
                  <a:srgbClr val="0070C0"/>
                </a:solidFill>
              </a:rPr>
              <a:t>brought to the notice of DEO or his  </a:t>
            </a:r>
            <a:r>
              <a:rPr lang="en-US" sz="2100" dirty="0" smtClean="0">
                <a:solidFill>
                  <a:srgbClr val="0070C0"/>
                </a:solidFill>
              </a:rPr>
              <a:t>  </a:t>
            </a:r>
            <a:br>
              <a:rPr lang="en-US" sz="2100" dirty="0" smtClean="0">
                <a:solidFill>
                  <a:srgbClr val="0070C0"/>
                </a:solidFill>
              </a:rPr>
            </a:br>
            <a:r>
              <a:rPr lang="en-US" sz="2100" dirty="0">
                <a:solidFill>
                  <a:srgbClr val="0070C0"/>
                </a:solidFill>
              </a:rPr>
              <a:t> </a:t>
            </a:r>
            <a:r>
              <a:rPr lang="en-US" sz="2100" dirty="0" smtClean="0">
                <a:solidFill>
                  <a:srgbClr val="0070C0"/>
                </a:solidFill>
              </a:rPr>
              <a:t>           representative </a:t>
            </a:r>
            <a:r>
              <a:rPr lang="en-US" sz="2100" dirty="0">
                <a:solidFill>
                  <a:srgbClr val="0070C0"/>
                </a:solidFill>
              </a:rPr>
              <a:t>immediately</a:t>
            </a:r>
            <a:r>
              <a:rPr lang="en-US" sz="2100" dirty="0" smtClean="0">
                <a:solidFill>
                  <a:srgbClr val="0070C0"/>
                </a:solidFill>
              </a:rPr>
              <a:t>.</a:t>
            </a:r>
            <a:br>
              <a:rPr lang="en-US" sz="2100" dirty="0" smtClean="0">
                <a:solidFill>
                  <a:srgbClr val="0070C0"/>
                </a:solidFill>
              </a:rPr>
            </a:br>
            <a:r>
              <a:rPr lang="en-US" sz="2100" dirty="0" smtClean="0">
                <a:solidFill>
                  <a:srgbClr val="0070C0"/>
                </a:solidFill>
              </a:rPr>
              <a:t/>
            </a:r>
            <a:br>
              <a:rPr lang="en-US" sz="2100" dirty="0" smtClean="0">
                <a:solidFill>
                  <a:srgbClr val="0070C0"/>
                </a:solidFill>
              </a:rPr>
            </a:br>
            <a:r>
              <a:rPr lang="en-US" sz="2100" dirty="0" smtClean="0">
                <a:solidFill>
                  <a:srgbClr val="0070C0"/>
                </a:solidFill>
              </a:rPr>
              <a:t>e)   (i)  Similarly </a:t>
            </a:r>
            <a:r>
              <a:rPr lang="en-US" sz="2100" dirty="0">
                <a:solidFill>
                  <a:srgbClr val="0070C0"/>
                </a:solidFill>
              </a:rPr>
              <a:t>open cabinet of BU and carry out visual inspection of  </a:t>
            </a:r>
            <a:r>
              <a:rPr lang="en-US" sz="2100" dirty="0" smtClean="0">
                <a:solidFill>
                  <a:srgbClr val="0070C0"/>
                </a:solidFill>
              </a:rPr>
              <a:t/>
            </a:r>
            <a:br>
              <a:rPr lang="en-US" sz="2100" dirty="0" smtClean="0">
                <a:solidFill>
                  <a:srgbClr val="0070C0"/>
                </a:solidFill>
              </a:rPr>
            </a:br>
            <a:r>
              <a:rPr lang="en-US" sz="2100" dirty="0">
                <a:solidFill>
                  <a:srgbClr val="0070C0"/>
                </a:solidFill>
              </a:rPr>
              <a:t> </a:t>
            </a:r>
            <a:r>
              <a:rPr lang="en-US" sz="2100" dirty="0" smtClean="0">
                <a:solidFill>
                  <a:srgbClr val="0070C0"/>
                </a:solidFill>
              </a:rPr>
              <a:t>           plastic parts </a:t>
            </a:r>
            <a:r>
              <a:rPr lang="en-US" sz="2100" dirty="0">
                <a:solidFill>
                  <a:srgbClr val="0070C0"/>
                </a:solidFill>
              </a:rPr>
              <a:t>and other and PCB for any damage, rework etc. and </a:t>
            </a:r>
            <a:br>
              <a:rPr lang="en-US" sz="2100" dirty="0">
                <a:solidFill>
                  <a:srgbClr val="0070C0"/>
                </a:solidFill>
              </a:rPr>
            </a:br>
            <a:r>
              <a:rPr lang="en-US" sz="2100" dirty="0" smtClean="0">
                <a:solidFill>
                  <a:srgbClr val="0070C0"/>
                </a:solidFill>
              </a:rPr>
              <a:t>            replace the damaged </a:t>
            </a:r>
            <a:r>
              <a:rPr lang="en-US" sz="2100" dirty="0">
                <a:solidFill>
                  <a:srgbClr val="0070C0"/>
                </a:solidFill>
              </a:rPr>
              <a:t>one if feasible. </a:t>
            </a:r>
            <a:r>
              <a:rPr lang="en-US" sz="2100" dirty="0" smtClean="0">
                <a:solidFill>
                  <a:srgbClr val="0070C0"/>
                </a:solidFill>
              </a:rPr>
              <a:t/>
            </a:r>
            <a:br>
              <a:rPr lang="en-US" sz="2100" dirty="0" smtClean="0">
                <a:solidFill>
                  <a:srgbClr val="0070C0"/>
                </a:solidFill>
              </a:rPr>
            </a:br>
            <a:r>
              <a:rPr lang="en-US" sz="2100" dirty="0" smtClean="0">
                <a:solidFill>
                  <a:srgbClr val="0070C0"/>
                </a:solidFill>
              </a:rPr>
              <a:t>      (ii)  Presence </a:t>
            </a:r>
            <a:r>
              <a:rPr lang="en-US" sz="2100" dirty="0">
                <a:solidFill>
                  <a:srgbClr val="0070C0"/>
                </a:solidFill>
              </a:rPr>
              <a:t>of any rework or hidden components </a:t>
            </a:r>
            <a:r>
              <a:rPr lang="en-US" sz="2100" dirty="0" smtClean="0">
                <a:solidFill>
                  <a:srgbClr val="0070C0"/>
                </a:solidFill>
              </a:rPr>
              <a:t>to </a:t>
            </a:r>
            <a:r>
              <a:rPr lang="en-US" sz="2100" dirty="0">
                <a:solidFill>
                  <a:srgbClr val="0070C0"/>
                </a:solidFill>
              </a:rPr>
              <a:t>be brought to </a:t>
            </a:r>
            <a:r>
              <a:rPr lang="en-US" sz="2100" dirty="0" smtClean="0">
                <a:solidFill>
                  <a:srgbClr val="0070C0"/>
                </a:solidFill>
              </a:rPr>
              <a:t/>
            </a:r>
            <a:br>
              <a:rPr lang="en-US" sz="2100" dirty="0" smtClean="0">
                <a:solidFill>
                  <a:srgbClr val="0070C0"/>
                </a:solidFill>
              </a:rPr>
            </a:br>
            <a:r>
              <a:rPr lang="en-US" sz="2100" dirty="0">
                <a:solidFill>
                  <a:srgbClr val="0070C0"/>
                </a:solidFill>
              </a:rPr>
              <a:t> </a:t>
            </a:r>
            <a:r>
              <a:rPr lang="en-US" sz="2100" dirty="0" smtClean="0">
                <a:solidFill>
                  <a:srgbClr val="0070C0"/>
                </a:solidFill>
              </a:rPr>
              <a:t>          the </a:t>
            </a:r>
            <a:r>
              <a:rPr lang="en-US" sz="2100" dirty="0">
                <a:solidFill>
                  <a:srgbClr val="0070C0"/>
                </a:solidFill>
              </a:rPr>
              <a:t>notice of DEO or his representative immediately</a:t>
            </a:r>
            <a:r>
              <a:rPr lang="en-US" sz="2100" dirty="0" smtClean="0">
                <a:solidFill>
                  <a:srgbClr val="0070C0"/>
                </a:solidFill>
              </a:rPr>
              <a:t>.</a:t>
            </a:r>
            <a:br>
              <a:rPr lang="en-US" sz="2100" dirty="0" smtClean="0">
                <a:solidFill>
                  <a:srgbClr val="0070C0"/>
                </a:solidFill>
              </a:rPr>
            </a:br>
            <a:r>
              <a:rPr lang="en-US" sz="2100" dirty="0" smtClean="0">
                <a:solidFill>
                  <a:srgbClr val="0070C0"/>
                </a:solidFill>
              </a:rPr>
              <a:t/>
            </a:r>
            <a:br>
              <a:rPr lang="en-US" sz="2100" dirty="0" smtClean="0">
                <a:solidFill>
                  <a:srgbClr val="0070C0"/>
                </a:solidFill>
              </a:rPr>
            </a:br>
            <a:r>
              <a:rPr lang="en-US" sz="2100" dirty="0" smtClean="0">
                <a:solidFill>
                  <a:srgbClr val="0070C0"/>
                </a:solidFill>
              </a:rPr>
              <a:t>f)  </a:t>
            </a:r>
            <a:r>
              <a:rPr lang="en-US" sz="2100" dirty="0">
                <a:solidFill>
                  <a:srgbClr val="0070C0"/>
                </a:solidFill>
              </a:rPr>
              <a:t> </a:t>
            </a:r>
            <a:r>
              <a:rPr lang="en-US" sz="2100" dirty="0" smtClean="0">
                <a:solidFill>
                  <a:srgbClr val="0070C0"/>
                </a:solidFill>
              </a:rPr>
              <a:t>  Check the number plate and number sticker pasted on the back of CU  </a:t>
            </a:r>
            <a:br>
              <a:rPr lang="en-US" sz="2100" dirty="0" smtClean="0">
                <a:solidFill>
                  <a:srgbClr val="0070C0"/>
                </a:solidFill>
              </a:rPr>
            </a:br>
            <a:r>
              <a:rPr lang="en-US" sz="2100" dirty="0">
                <a:solidFill>
                  <a:srgbClr val="0070C0"/>
                </a:solidFill>
              </a:rPr>
              <a:t> </a:t>
            </a:r>
            <a:r>
              <a:rPr lang="en-US" sz="2100" dirty="0" smtClean="0">
                <a:solidFill>
                  <a:srgbClr val="0070C0"/>
                </a:solidFill>
              </a:rPr>
              <a:t>      and BU for any mismatch. </a:t>
            </a:r>
            <a:br>
              <a:rPr lang="en-US" sz="2100" dirty="0" smtClean="0">
                <a:solidFill>
                  <a:srgbClr val="0070C0"/>
                </a:solidFill>
              </a:rPr>
            </a:br>
            <a:r>
              <a:rPr lang="en-US" sz="2100" dirty="0">
                <a:solidFill>
                  <a:srgbClr val="0070C0"/>
                </a:solidFill>
              </a:rPr>
              <a:t/>
            </a:r>
            <a:br>
              <a:rPr lang="en-US" sz="2100" dirty="0">
                <a:solidFill>
                  <a:srgbClr val="0070C0"/>
                </a:solidFill>
              </a:rPr>
            </a:br>
            <a:r>
              <a:rPr lang="en-US" sz="2100" dirty="0" smtClean="0">
                <a:solidFill>
                  <a:srgbClr val="0070C0"/>
                </a:solidFill>
              </a:rPr>
              <a:t/>
            </a:r>
            <a:br>
              <a:rPr lang="en-US" sz="2100" dirty="0" smtClean="0">
                <a:solidFill>
                  <a:srgbClr val="0070C0"/>
                </a:solidFill>
              </a:rPr>
            </a:br>
            <a:endParaRPr lang="en-US" sz="2100" dirty="0">
              <a:solidFill>
                <a:srgbClr val="0070C0"/>
              </a:solidFill>
            </a:endParaRPr>
          </a:p>
        </p:txBody>
      </p:sp>
      <p:sp>
        <p:nvSpPr>
          <p:cNvPr id="44035" name="Rectangle 4"/>
          <p:cNvSpPr>
            <a:spLocks noChangeArrowheads="1"/>
          </p:cNvSpPr>
          <p:nvPr/>
        </p:nvSpPr>
        <p:spPr bwMode="auto">
          <a:xfrm>
            <a:off x="2210951" y="0"/>
            <a:ext cx="6131807" cy="692497"/>
          </a:xfrm>
          <a:prstGeom prst="rect">
            <a:avLst/>
          </a:prstGeom>
          <a:noFill/>
          <a:ln w="9525">
            <a:noFill/>
            <a:miter lim="800000"/>
            <a:headEnd/>
            <a:tailEnd/>
          </a:ln>
        </p:spPr>
        <p:txBody>
          <a:bodyPr wrap="none">
            <a:spAutoFit/>
          </a:bodyPr>
          <a:lstStyle/>
          <a:p>
            <a:pPr>
              <a:spcBef>
                <a:spcPct val="0"/>
              </a:spcBef>
            </a:pPr>
            <a:r>
              <a:rPr lang="en-US" sz="3900" dirty="0" smtClean="0">
                <a:solidFill>
                  <a:srgbClr val="FFFF00"/>
                </a:solidFill>
              </a:rPr>
              <a:t>EVM – FLC PROCEDURE</a:t>
            </a:r>
            <a:endParaRPr lang="en-US" sz="3900" dirty="0">
              <a:solidFill>
                <a:srgbClr val="FFFF00"/>
              </a:solidFill>
            </a:endParaRPr>
          </a:p>
        </p:txBody>
      </p:sp>
    </p:spTree>
    <p:extLst>
      <p:ext uri="{BB962C8B-B14F-4D97-AF65-F5344CB8AC3E}">
        <p14:creationId xmlns="" xmlns:p14="http://schemas.microsoft.com/office/powerpoint/2010/main" val="393162454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8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bwMode="auto">
          <a:xfrm>
            <a:off x="280987" y="782637"/>
            <a:ext cx="9658350" cy="5750719"/>
          </a:xfrm>
          <a:blipFill>
            <a:blip r:embed="rId2" cstate="print"/>
            <a:tile tx="0" ty="0" sx="100000" sy="100000" flip="none" algn="tl"/>
          </a:blipFill>
          <a:ln>
            <a:miter lim="800000"/>
            <a:headEnd/>
            <a:tailEnd/>
          </a:ln>
        </p:spPr>
        <p:txBody>
          <a:bodyPr vert="horz" wrap="square" lIns="91440" tIns="45720" rIns="91440" bIns="45720" numCol="1" anchor="t" anchorCtr="0" compatLnSpc="1">
            <a:prstTxWarp prst="textNoShape">
              <a:avLst/>
            </a:prstTxWarp>
          </a:bodyPr>
          <a:lstStyle/>
          <a:p>
            <a:pPr algn="l"/>
            <a:r>
              <a:rPr lang="en-US" sz="2400" dirty="0" smtClean="0">
                <a:solidFill>
                  <a:srgbClr val="00B050"/>
                </a:solidFill>
              </a:rPr>
              <a:t>1</a:t>
            </a:r>
            <a:r>
              <a:rPr lang="en-US" sz="2400" dirty="0">
                <a:solidFill>
                  <a:srgbClr val="00B050"/>
                </a:solidFill>
              </a:rPr>
              <a:t>. VISUAL </a:t>
            </a:r>
            <a:r>
              <a:rPr lang="en-US" sz="2400" dirty="0" smtClean="0">
                <a:solidFill>
                  <a:srgbClr val="00B050"/>
                </a:solidFill>
              </a:rPr>
              <a:t>INSPECTION</a:t>
            </a:r>
            <a:br>
              <a:rPr lang="en-US" sz="2400" dirty="0" smtClean="0">
                <a:solidFill>
                  <a:srgbClr val="00B050"/>
                </a:solidFill>
              </a:rPr>
            </a:br>
            <a:r>
              <a:rPr lang="en-US" sz="2000" dirty="0" smtClean="0">
                <a:solidFill>
                  <a:srgbClr val="002060"/>
                </a:solidFill>
              </a:rPr>
              <a:t/>
            </a:r>
            <a:br>
              <a:rPr lang="en-US" sz="2000" dirty="0" smtClean="0">
                <a:solidFill>
                  <a:srgbClr val="002060"/>
                </a:solidFill>
              </a:rPr>
            </a:br>
            <a:r>
              <a:rPr lang="en-US" sz="2100" dirty="0">
                <a:solidFill>
                  <a:srgbClr val="0070C0"/>
                </a:solidFill>
              </a:rPr>
              <a:t>g)  Reject units that cannot be rectified as per b, c and d above and keep  </a:t>
            </a:r>
            <a:br>
              <a:rPr lang="en-US" sz="2100" dirty="0">
                <a:solidFill>
                  <a:srgbClr val="0070C0"/>
                </a:solidFill>
              </a:rPr>
            </a:br>
            <a:r>
              <a:rPr lang="en-US" sz="2100" dirty="0">
                <a:solidFill>
                  <a:srgbClr val="0070C0"/>
                </a:solidFill>
              </a:rPr>
              <a:t>     aside.</a:t>
            </a:r>
            <a:br>
              <a:rPr lang="en-US" sz="2100" dirty="0">
                <a:solidFill>
                  <a:srgbClr val="0070C0"/>
                </a:solidFill>
              </a:rPr>
            </a:br>
            <a:r>
              <a:rPr lang="en-US" sz="2100" dirty="0" smtClean="0">
                <a:solidFill>
                  <a:srgbClr val="0070C0"/>
                </a:solidFill>
              </a:rPr>
              <a:t/>
            </a:r>
            <a:br>
              <a:rPr lang="en-US" sz="2100" dirty="0" smtClean="0">
                <a:solidFill>
                  <a:srgbClr val="0070C0"/>
                </a:solidFill>
              </a:rPr>
            </a:br>
            <a:r>
              <a:rPr lang="en-US" sz="2100" dirty="0" smtClean="0">
                <a:solidFill>
                  <a:srgbClr val="0070C0"/>
                </a:solidFill>
              </a:rPr>
              <a:t>h)  In case of wrong Date and Time, reject the Control Unit .</a:t>
            </a:r>
            <a:br>
              <a:rPr lang="en-US" sz="2100" dirty="0" smtClean="0">
                <a:solidFill>
                  <a:srgbClr val="0070C0"/>
                </a:solidFill>
              </a:rPr>
            </a:br>
            <a:r>
              <a:rPr lang="en-US" sz="2100" dirty="0" smtClean="0">
                <a:solidFill>
                  <a:srgbClr val="0070C0"/>
                </a:solidFill>
              </a:rPr>
              <a:t/>
            </a:r>
            <a:br>
              <a:rPr lang="en-US" sz="2100" dirty="0" smtClean="0">
                <a:solidFill>
                  <a:srgbClr val="0070C0"/>
                </a:solidFill>
              </a:rPr>
            </a:br>
            <a:r>
              <a:rPr lang="en-US" sz="2100" dirty="0" smtClean="0">
                <a:solidFill>
                  <a:srgbClr val="0070C0"/>
                </a:solidFill>
              </a:rPr>
              <a:t>i)   Record the serial numbers and defects of rejected units.</a:t>
            </a:r>
            <a:br>
              <a:rPr lang="en-US" sz="2100" dirty="0" smtClean="0">
                <a:solidFill>
                  <a:srgbClr val="0070C0"/>
                </a:solidFill>
              </a:rPr>
            </a:br>
            <a:r>
              <a:rPr lang="en-US" sz="2100" dirty="0">
                <a:solidFill>
                  <a:srgbClr val="0070C0"/>
                </a:solidFill>
              </a:rPr>
              <a:t/>
            </a:r>
            <a:br>
              <a:rPr lang="en-US" sz="2100" dirty="0">
                <a:solidFill>
                  <a:srgbClr val="0070C0"/>
                </a:solidFill>
              </a:rPr>
            </a:br>
            <a:r>
              <a:rPr lang="en-US" sz="2100" dirty="0">
                <a:solidFill>
                  <a:srgbClr val="0070C0"/>
                </a:solidFill>
              </a:rPr>
              <a:t>j)  If VVPAT is used, perform physical inspection of VVPAT and clear </a:t>
            </a:r>
            <a:r>
              <a:rPr lang="en-US" sz="2100" dirty="0" smtClean="0">
                <a:solidFill>
                  <a:srgbClr val="0070C0"/>
                </a:solidFill>
              </a:rPr>
              <a:t/>
            </a:r>
            <a:br>
              <a:rPr lang="en-US" sz="2100" dirty="0" smtClean="0">
                <a:solidFill>
                  <a:srgbClr val="0070C0"/>
                </a:solidFill>
              </a:rPr>
            </a:br>
            <a:r>
              <a:rPr lang="en-US" sz="2100" dirty="0">
                <a:solidFill>
                  <a:srgbClr val="0070C0"/>
                </a:solidFill>
              </a:rPr>
              <a:t> </a:t>
            </a:r>
            <a:r>
              <a:rPr lang="en-US" sz="2100" dirty="0" smtClean="0">
                <a:solidFill>
                  <a:srgbClr val="0070C0"/>
                </a:solidFill>
              </a:rPr>
              <a:t>   previous </a:t>
            </a:r>
            <a:r>
              <a:rPr lang="en-US" sz="2100" dirty="0">
                <a:solidFill>
                  <a:srgbClr val="0070C0"/>
                </a:solidFill>
              </a:rPr>
              <a:t>symbols and load dummy names and symbols (A, B… and </a:t>
            </a:r>
            <a:r>
              <a:rPr lang="en-US" sz="2100" dirty="0" smtClean="0">
                <a:solidFill>
                  <a:srgbClr val="0070C0"/>
                </a:solidFill>
              </a:rPr>
              <a:t/>
            </a:r>
            <a:br>
              <a:rPr lang="en-US" sz="2100" dirty="0" smtClean="0">
                <a:solidFill>
                  <a:srgbClr val="0070C0"/>
                </a:solidFill>
              </a:rPr>
            </a:br>
            <a:r>
              <a:rPr lang="en-US" sz="2100" dirty="0">
                <a:solidFill>
                  <a:srgbClr val="0070C0"/>
                </a:solidFill>
              </a:rPr>
              <a:t> </a:t>
            </a:r>
            <a:r>
              <a:rPr lang="en-US" sz="2100" dirty="0" smtClean="0">
                <a:solidFill>
                  <a:srgbClr val="0070C0"/>
                </a:solidFill>
              </a:rPr>
              <a:t>   Alpha</a:t>
            </a:r>
            <a:r>
              <a:rPr lang="en-US" sz="2100" dirty="0">
                <a:solidFill>
                  <a:srgbClr val="0070C0"/>
                </a:solidFill>
              </a:rPr>
              <a:t>, Beta etc</a:t>
            </a:r>
            <a:r>
              <a:rPr lang="en-US" sz="2100" dirty="0" smtClean="0">
                <a:solidFill>
                  <a:srgbClr val="0070C0"/>
                </a:solidFill>
              </a:rPr>
              <a:t>.).</a:t>
            </a:r>
            <a:br>
              <a:rPr lang="en-US" sz="2100" dirty="0" smtClean="0">
                <a:solidFill>
                  <a:srgbClr val="0070C0"/>
                </a:solidFill>
              </a:rPr>
            </a:br>
            <a:r>
              <a:rPr lang="en-US" sz="2100" dirty="0">
                <a:solidFill>
                  <a:srgbClr val="0070C0"/>
                </a:solidFill>
              </a:rPr>
              <a:t/>
            </a:r>
            <a:br>
              <a:rPr lang="en-US" sz="2100" dirty="0">
                <a:solidFill>
                  <a:srgbClr val="0070C0"/>
                </a:solidFill>
              </a:rPr>
            </a:br>
            <a:r>
              <a:rPr lang="en-US" sz="2100" dirty="0">
                <a:solidFill>
                  <a:srgbClr val="0070C0"/>
                </a:solidFill>
              </a:rPr>
              <a:t>k) During visual Inspection, if any M1 EVM or State Election Commission </a:t>
            </a:r>
            <a:r>
              <a:rPr lang="en-US" sz="2100" dirty="0" smtClean="0">
                <a:solidFill>
                  <a:srgbClr val="0070C0"/>
                </a:solidFill>
              </a:rPr>
              <a:t/>
            </a:r>
            <a:br>
              <a:rPr lang="en-US" sz="2100" dirty="0" smtClean="0">
                <a:solidFill>
                  <a:srgbClr val="0070C0"/>
                </a:solidFill>
              </a:rPr>
            </a:br>
            <a:r>
              <a:rPr lang="en-US" sz="2100" dirty="0">
                <a:solidFill>
                  <a:srgbClr val="0070C0"/>
                </a:solidFill>
              </a:rPr>
              <a:t> </a:t>
            </a:r>
            <a:r>
              <a:rPr lang="en-US" sz="2100" dirty="0" smtClean="0">
                <a:solidFill>
                  <a:srgbClr val="0070C0"/>
                </a:solidFill>
              </a:rPr>
              <a:t>   EVM </a:t>
            </a:r>
            <a:r>
              <a:rPr lang="en-US" sz="2100" dirty="0">
                <a:solidFill>
                  <a:srgbClr val="0070C0"/>
                </a:solidFill>
              </a:rPr>
              <a:t>is found mixed with the M2 or M3 EVMs, they should be kept </a:t>
            </a:r>
            <a:r>
              <a:rPr lang="en-US" sz="2100" dirty="0" smtClean="0">
                <a:solidFill>
                  <a:srgbClr val="0070C0"/>
                </a:solidFill>
              </a:rPr>
              <a:t/>
            </a:r>
            <a:br>
              <a:rPr lang="en-US" sz="2100" dirty="0" smtClean="0">
                <a:solidFill>
                  <a:srgbClr val="0070C0"/>
                </a:solidFill>
              </a:rPr>
            </a:br>
            <a:r>
              <a:rPr lang="en-US" sz="2100" dirty="0">
                <a:solidFill>
                  <a:srgbClr val="0070C0"/>
                </a:solidFill>
              </a:rPr>
              <a:t> </a:t>
            </a:r>
            <a:r>
              <a:rPr lang="en-US" sz="2100" dirty="0" smtClean="0">
                <a:solidFill>
                  <a:srgbClr val="0070C0"/>
                </a:solidFill>
              </a:rPr>
              <a:t>   separately </a:t>
            </a:r>
            <a:r>
              <a:rPr lang="en-US" sz="2100" dirty="0">
                <a:solidFill>
                  <a:srgbClr val="0070C0"/>
                </a:solidFill>
              </a:rPr>
              <a:t>and matter reported to the FLC in-charge</a:t>
            </a:r>
            <a:r>
              <a:rPr lang="en-US" sz="2400" dirty="0"/>
              <a:t>.</a:t>
            </a:r>
            <a:br>
              <a:rPr lang="en-US" sz="2400" dirty="0"/>
            </a:br>
            <a:endParaRPr lang="en-US" sz="2100" dirty="0">
              <a:solidFill>
                <a:srgbClr val="0070C0"/>
              </a:solidFill>
            </a:endParaRPr>
          </a:p>
        </p:txBody>
      </p:sp>
      <p:sp>
        <p:nvSpPr>
          <p:cNvPr id="44035" name="Rectangle 4"/>
          <p:cNvSpPr>
            <a:spLocks noChangeArrowheads="1"/>
          </p:cNvSpPr>
          <p:nvPr/>
        </p:nvSpPr>
        <p:spPr bwMode="auto">
          <a:xfrm>
            <a:off x="2210951" y="0"/>
            <a:ext cx="6131807" cy="692497"/>
          </a:xfrm>
          <a:prstGeom prst="rect">
            <a:avLst/>
          </a:prstGeom>
          <a:noFill/>
          <a:ln w="9525">
            <a:noFill/>
            <a:miter lim="800000"/>
            <a:headEnd/>
            <a:tailEnd/>
          </a:ln>
        </p:spPr>
        <p:txBody>
          <a:bodyPr wrap="none">
            <a:spAutoFit/>
          </a:bodyPr>
          <a:lstStyle/>
          <a:p>
            <a:pPr>
              <a:spcBef>
                <a:spcPct val="0"/>
              </a:spcBef>
            </a:pPr>
            <a:r>
              <a:rPr lang="en-US" sz="3900" dirty="0" smtClean="0">
                <a:solidFill>
                  <a:srgbClr val="FFFF00"/>
                </a:solidFill>
              </a:rPr>
              <a:t>EVM – FLC PROCEDURE</a:t>
            </a:r>
            <a:endParaRPr lang="en-US" sz="3900" dirty="0">
              <a:solidFill>
                <a:srgbClr val="FFFF00"/>
              </a:solidFill>
            </a:endParaRPr>
          </a:p>
        </p:txBody>
      </p:sp>
    </p:spTree>
    <p:extLst>
      <p:ext uri="{BB962C8B-B14F-4D97-AF65-F5344CB8AC3E}">
        <p14:creationId xmlns="" xmlns:p14="http://schemas.microsoft.com/office/powerpoint/2010/main" val="392024164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8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9137" y="1351755"/>
            <a:ext cx="3338513" cy="34290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5059" name="Rectangle 2"/>
          <p:cNvSpPr>
            <a:spLocks noGrp="1" noChangeArrowheads="1"/>
          </p:cNvSpPr>
          <p:nvPr>
            <p:ph type="title"/>
          </p:nvPr>
        </p:nvSpPr>
        <p:spPr bwMode="auto">
          <a:xfrm>
            <a:off x="762000" y="0"/>
            <a:ext cx="9163050" cy="5953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500" dirty="0" smtClean="0">
                <a:solidFill>
                  <a:srgbClr val="FFFF00"/>
                </a:solidFill>
              </a:rPr>
              <a:t>EVM - Ballot Paper Insertion</a:t>
            </a:r>
          </a:p>
        </p:txBody>
      </p:sp>
      <p:grpSp>
        <p:nvGrpSpPr>
          <p:cNvPr id="2" name="Group 53"/>
          <p:cNvGrpSpPr>
            <a:grpSpLocks/>
          </p:cNvGrpSpPr>
          <p:nvPr/>
        </p:nvGrpSpPr>
        <p:grpSpPr bwMode="auto">
          <a:xfrm>
            <a:off x="719137" y="4247356"/>
            <a:ext cx="2917825" cy="2065338"/>
            <a:chOff x="946" y="2744"/>
            <a:chExt cx="1838" cy="1301"/>
          </a:xfrm>
        </p:grpSpPr>
        <p:sp>
          <p:nvSpPr>
            <p:cNvPr id="45069" name="AutoShape 43"/>
            <p:cNvSpPr>
              <a:spLocks noChangeArrowheads="1"/>
            </p:cNvSpPr>
            <p:nvPr/>
          </p:nvSpPr>
          <p:spPr bwMode="auto">
            <a:xfrm>
              <a:off x="946" y="3337"/>
              <a:ext cx="1838" cy="708"/>
            </a:xfrm>
            <a:prstGeom prst="roundRect">
              <a:avLst>
                <a:gd name="adj" fmla="val 16667"/>
              </a:avLst>
            </a:prstGeom>
            <a:solidFill>
              <a:schemeClr val="accent1"/>
            </a:solidFill>
            <a:ln w="9525">
              <a:solidFill>
                <a:schemeClr val="tx1"/>
              </a:solidFill>
              <a:round/>
              <a:headEnd/>
              <a:tailEnd/>
            </a:ln>
          </p:spPr>
          <p:txBody>
            <a:bodyPr anchor="ctr">
              <a:spAutoFit/>
            </a:bodyPr>
            <a:lstStyle/>
            <a:p>
              <a:pPr>
                <a:spcBef>
                  <a:spcPct val="0"/>
                </a:spcBef>
              </a:pPr>
              <a:r>
                <a:rPr lang="en-US" dirty="0" smtClean="0">
                  <a:solidFill>
                    <a:srgbClr val="FFFF00"/>
                  </a:solidFill>
                </a:rPr>
                <a:t>Insert Dummy Ballot Paper in Ballot Sheet Compartment </a:t>
              </a:r>
              <a:endParaRPr lang="en-US" dirty="0">
                <a:solidFill>
                  <a:srgbClr val="FFFF00"/>
                </a:solidFill>
              </a:endParaRPr>
            </a:p>
          </p:txBody>
        </p:sp>
        <p:sp>
          <p:nvSpPr>
            <p:cNvPr id="45070" name="Line 48"/>
            <p:cNvSpPr>
              <a:spLocks noChangeShapeType="1"/>
            </p:cNvSpPr>
            <p:nvPr/>
          </p:nvSpPr>
          <p:spPr bwMode="auto">
            <a:xfrm flipV="1">
              <a:off x="2098" y="2744"/>
              <a:ext cx="0" cy="576"/>
            </a:xfrm>
            <a:prstGeom prst="line">
              <a:avLst/>
            </a:prstGeom>
            <a:noFill/>
            <a:ln w="57150">
              <a:solidFill>
                <a:srgbClr val="FF0000"/>
              </a:solidFill>
              <a:round/>
              <a:headEnd/>
              <a:tailEnd type="triangle" w="med" len="med"/>
            </a:ln>
          </p:spPr>
          <p:txBody>
            <a:bodyPr/>
            <a:lstStyle/>
            <a:p>
              <a:endParaRPr lang="en-US"/>
            </a:p>
          </p:txBody>
        </p:sp>
      </p:grpSp>
      <p:pic>
        <p:nvPicPr>
          <p:cNvPr id="15363" name="Picture 181" descr="Description: C:\Users\RAVI\Desktop\EVM M3 NEW PHOTOS\IMG_0667.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76737" y="1351755"/>
            <a:ext cx="3282629"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4" name="Picture 182" descr="Description: C:\Users\RAVI\Desktop\EVM M3 NEW PHOTOS\IMG_0673.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59380" y="3655218"/>
            <a:ext cx="3206429" cy="2420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AutoShape 43"/>
          <p:cNvSpPr>
            <a:spLocks noChangeArrowheads="1"/>
          </p:cNvSpPr>
          <p:nvPr/>
        </p:nvSpPr>
        <p:spPr bwMode="auto">
          <a:xfrm>
            <a:off x="7805738" y="1752044"/>
            <a:ext cx="2209800" cy="1123712"/>
          </a:xfrm>
          <a:prstGeom prst="roundRect">
            <a:avLst>
              <a:gd name="adj" fmla="val 16667"/>
            </a:avLst>
          </a:prstGeom>
          <a:solidFill>
            <a:schemeClr val="accent1"/>
          </a:solidFill>
          <a:ln w="9525">
            <a:solidFill>
              <a:schemeClr val="tx1"/>
            </a:solidFill>
            <a:round/>
            <a:headEnd/>
            <a:tailEnd/>
          </a:ln>
        </p:spPr>
        <p:txBody>
          <a:bodyPr wrap="square" anchor="ctr">
            <a:spAutoFit/>
          </a:bodyPr>
          <a:lstStyle/>
          <a:p>
            <a:pPr>
              <a:spcBef>
                <a:spcPct val="0"/>
              </a:spcBef>
            </a:pPr>
            <a:r>
              <a:rPr lang="en-US" dirty="0" smtClean="0">
                <a:solidFill>
                  <a:srgbClr val="FFFF00"/>
                </a:solidFill>
              </a:rPr>
              <a:t>Set Thumb Wheel Position of BU to 1</a:t>
            </a:r>
            <a:endParaRPr lang="en-US" dirty="0">
              <a:solidFill>
                <a:srgbClr val="FFFF00"/>
              </a:solidFill>
            </a:endParaRPr>
          </a:p>
        </p:txBody>
      </p:sp>
      <p:sp>
        <p:nvSpPr>
          <p:cNvPr id="19" name="AutoShape 43"/>
          <p:cNvSpPr>
            <a:spLocks noChangeArrowheads="1"/>
          </p:cNvSpPr>
          <p:nvPr/>
        </p:nvSpPr>
        <p:spPr bwMode="auto">
          <a:xfrm>
            <a:off x="7821146" y="4208304"/>
            <a:ext cx="2209800" cy="1123712"/>
          </a:xfrm>
          <a:prstGeom prst="roundRect">
            <a:avLst>
              <a:gd name="adj" fmla="val 16667"/>
            </a:avLst>
          </a:prstGeom>
          <a:solidFill>
            <a:schemeClr val="accent1"/>
          </a:solidFill>
          <a:ln w="9525">
            <a:solidFill>
              <a:schemeClr val="tx1"/>
            </a:solidFill>
            <a:round/>
            <a:headEnd/>
            <a:tailEnd/>
          </a:ln>
        </p:spPr>
        <p:txBody>
          <a:bodyPr wrap="square" anchor="ctr">
            <a:spAutoFit/>
          </a:bodyPr>
          <a:lstStyle/>
          <a:p>
            <a:pPr>
              <a:spcBef>
                <a:spcPct val="0"/>
              </a:spcBef>
            </a:pPr>
            <a:r>
              <a:rPr lang="en-US" dirty="0" smtClean="0">
                <a:solidFill>
                  <a:srgbClr val="FFFF00"/>
                </a:solidFill>
              </a:rPr>
              <a:t>Unmask all 16 Candidate buttons in BU</a:t>
            </a:r>
            <a:endParaRPr lang="en-US" dirty="0">
              <a:solidFill>
                <a:srgbClr val="FFFF00"/>
              </a:solidFill>
            </a:endParaRPr>
          </a:p>
        </p:txBody>
      </p:sp>
      <p:sp>
        <p:nvSpPr>
          <p:cNvPr id="5" name="Rectangle 4"/>
          <p:cNvSpPr/>
          <p:nvPr/>
        </p:nvSpPr>
        <p:spPr>
          <a:xfrm>
            <a:off x="246732" y="770701"/>
            <a:ext cx="4180183" cy="461665"/>
          </a:xfrm>
          <a:prstGeom prst="rect">
            <a:avLst/>
          </a:prstGeom>
        </p:spPr>
        <p:txBody>
          <a:bodyPr wrap="none">
            <a:spAutoFit/>
          </a:bodyPr>
          <a:lstStyle/>
          <a:p>
            <a:r>
              <a:rPr lang="en-US" sz="2400" u="sng" dirty="0" smtClean="0">
                <a:solidFill>
                  <a:srgbClr val="00B050"/>
                </a:solidFill>
              </a:rPr>
              <a:t>2. FUNCTIONALITY </a:t>
            </a:r>
            <a:r>
              <a:rPr lang="en-US" sz="2400" u="sng" dirty="0">
                <a:solidFill>
                  <a:srgbClr val="00B050"/>
                </a:solidFill>
              </a:rPr>
              <a:t>CHECK</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2"/>
          <p:cNvSpPr>
            <a:spLocks noGrp="1" noChangeArrowheads="1"/>
          </p:cNvSpPr>
          <p:nvPr>
            <p:ph type="title"/>
          </p:nvPr>
        </p:nvSpPr>
        <p:spPr bwMode="auto">
          <a:xfrm>
            <a:off x="771525" y="9525"/>
            <a:ext cx="8734425" cy="6000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dirty="0" smtClean="0">
                <a:solidFill>
                  <a:srgbClr val="FFFF00"/>
                </a:solidFill>
              </a:rPr>
              <a:t>EVM - CONNECTION</a:t>
            </a:r>
          </a:p>
        </p:txBody>
      </p:sp>
      <p:sp>
        <p:nvSpPr>
          <p:cNvPr id="80923" name="AutoShape 27"/>
          <p:cNvSpPr>
            <a:spLocks noChangeArrowheads="1"/>
          </p:cNvSpPr>
          <p:nvPr/>
        </p:nvSpPr>
        <p:spPr bwMode="auto">
          <a:xfrm>
            <a:off x="5878513" y="3378201"/>
            <a:ext cx="4213225" cy="1320800"/>
          </a:xfrm>
          <a:prstGeom prst="roundRect">
            <a:avLst>
              <a:gd name="adj" fmla="val 16667"/>
            </a:avLst>
          </a:prstGeom>
          <a:solidFill>
            <a:schemeClr val="accent1"/>
          </a:solidFill>
          <a:ln w="9525">
            <a:solidFill>
              <a:schemeClr val="tx1"/>
            </a:solidFill>
            <a:round/>
            <a:headEnd/>
            <a:tailEnd/>
          </a:ln>
        </p:spPr>
        <p:txBody>
          <a:bodyPr anchor="ctr">
            <a:spAutoFit/>
          </a:bodyPr>
          <a:lstStyle/>
          <a:p>
            <a:pPr>
              <a:lnSpc>
                <a:spcPct val="90000"/>
              </a:lnSpc>
            </a:pPr>
            <a:r>
              <a:rPr lang="en-US" dirty="0">
                <a:solidFill>
                  <a:srgbClr val="FFFF00"/>
                </a:solidFill>
              </a:rPr>
              <a:t>Open bottom compartment  and CONNECT </a:t>
            </a:r>
            <a:r>
              <a:rPr lang="en-US" dirty="0" smtClean="0">
                <a:solidFill>
                  <a:srgbClr val="FFFF00"/>
                </a:solidFill>
              </a:rPr>
              <a:t>Ballot </a:t>
            </a:r>
            <a:r>
              <a:rPr lang="en-US" dirty="0">
                <a:solidFill>
                  <a:srgbClr val="FFFF00"/>
                </a:solidFill>
              </a:rPr>
              <a:t>Unit cable connector by pressing  the hood of the connector</a:t>
            </a:r>
          </a:p>
        </p:txBody>
      </p:sp>
      <p:sp>
        <p:nvSpPr>
          <p:cNvPr id="80925" name="AutoShape 29"/>
          <p:cNvSpPr>
            <a:spLocks noChangeArrowheads="1"/>
          </p:cNvSpPr>
          <p:nvPr/>
        </p:nvSpPr>
        <p:spPr bwMode="auto">
          <a:xfrm>
            <a:off x="5865813" y="1752044"/>
            <a:ext cx="4225925" cy="1123712"/>
          </a:xfrm>
          <a:prstGeom prst="roundRect">
            <a:avLst>
              <a:gd name="adj" fmla="val 16667"/>
            </a:avLst>
          </a:prstGeom>
          <a:solidFill>
            <a:schemeClr val="accent1"/>
          </a:solidFill>
          <a:ln w="9525">
            <a:solidFill>
              <a:schemeClr val="tx1"/>
            </a:solidFill>
            <a:round/>
            <a:headEnd/>
            <a:tailEnd/>
          </a:ln>
        </p:spPr>
        <p:txBody>
          <a:bodyPr anchor="ctr">
            <a:spAutoFit/>
          </a:bodyPr>
          <a:lstStyle/>
          <a:p>
            <a:pPr algn="l"/>
            <a:r>
              <a:rPr lang="en-US" dirty="0" smtClean="0">
                <a:solidFill>
                  <a:srgbClr val="FFFF00"/>
                </a:solidFill>
              </a:rPr>
              <a:t>Open Battery Compartment. Insert new </a:t>
            </a:r>
            <a:r>
              <a:rPr lang="en-US" dirty="0">
                <a:solidFill>
                  <a:srgbClr val="FFFF00"/>
                </a:solidFill>
              </a:rPr>
              <a:t>Power pack </a:t>
            </a:r>
            <a:r>
              <a:rPr lang="en-US" dirty="0" smtClean="0">
                <a:solidFill>
                  <a:srgbClr val="FFFF00"/>
                </a:solidFill>
              </a:rPr>
              <a:t>and </a:t>
            </a:r>
            <a:r>
              <a:rPr lang="en-US" dirty="0">
                <a:solidFill>
                  <a:srgbClr val="FFFF00"/>
                </a:solidFill>
              </a:rPr>
              <a:t>fix in Control Unit by plugging in</a:t>
            </a:r>
          </a:p>
        </p:txBody>
      </p:sp>
      <p:sp>
        <p:nvSpPr>
          <p:cNvPr id="16402" name="Line 34"/>
          <p:cNvSpPr>
            <a:spLocks noChangeShapeType="1"/>
          </p:cNvSpPr>
          <p:nvPr/>
        </p:nvSpPr>
        <p:spPr bwMode="auto">
          <a:xfrm>
            <a:off x="-4947624" y="1143000"/>
            <a:ext cx="0" cy="914400"/>
          </a:xfrm>
          <a:prstGeom prst="line">
            <a:avLst/>
          </a:prstGeom>
          <a:noFill/>
          <a:ln w="57150">
            <a:solidFill>
              <a:srgbClr val="FF0000"/>
            </a:solidFill>
            <a:round/>
            <a:headEnd/>
            <a:tailEnd type="triangle" w="med" len="med"/>
          </a:ln>
        </p:spPr>
        <p:txBody>
          <a:bodyPr/>
          <a:lstStyle/>
          <a:p>
            <a:endParaRPr lang="en-US"/>
          </a:p>
        </p:txBody>
      </p:sp>
      <p:pic>
        <p:nvPicPr>
          <p:cNvPr id="16594" name="Picture 210" descr="C:\Users\RAVI\Desktop\TLD PHOTOS 04.04.18\Binder1_Page_18.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0748" y="4064001"/>
            <a:ext cx="2514599" cy="2164555"/>
          </a:xfrm>
          <a:prstGeom prst="rect">
            <a:avLst/>
          </a:prstGeom>
          <a:noFill/>
          <a:extLst>
            <a:ext uri="{909E8E84-426E-40DD-AFC4-6F175D3DCCD1}">
              <a14:hiddenFill xmlns="" xmlns:a14="http://schemas.microsoft.com/office/drawing/2010/main">
                <a:solidFill>
                  <a:srgbClr val="FFFFFF"/>
                </a:solidFill>
              </a14:hiddenFill>
            </a:ext>
          </a:extLst>
        </p:spPr>
      </p:pic>
      <p:pic>
        <p:nvPicPr>
          <p:cNvPr id="16595" name="Picture 211" descr="C:\Users\RAVI\Desktop\EVM M3 NEW PHOTOS\IMG_062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57537" y="4038601"/>
            <a:ext cx="2448512" cy="2189955"/>
          </a:xfrm>
          <a:prstGeom prst="rect">
            <a:avLst/>
          </a:prstGeom>
          <a:noFill/>
          <a:extLst>
            <a:ext uri="{909E8E84-426E-40DD-AFC4-6F175D3DCCD1}">
              <a14:hiddenFill xmlns="" xmlns:a14="http://schemas.microsoft.com/office/drawing/2010/main">
                <a:solidFill>
                  <a:srgbClr val="FFFFFF"/>
                </a:solidFill>
              </a14:hiddenFill>
            </a:ext>
          </a:extLst>
        </p:spPr>
      </p:pic>
      <p:pic>
        <p:nvPicPr>
          <p:cNvPr id="16596" name="Picture 212" descr="C:\Users\RAVI\Desktop\TLD PHOTOS 04.04.18\D-05.04.2018-VVPAT\DSC_4727.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91451" y="1427956"/>
            <a:ext cx="2514598" cy="2286000"/>
          </a:xfrm>
          <a:prstGeom prst="rect">
            <a:avLst/>
          </a:prstGeom>
          <a:noFill/>
          <a:extLst>
            <a:ext uri="{909E8E84-426E-40DD-AFC4-6F175D3DCCD1}">
              <a14:hiddenFill xmlns="" xmlns:a14="http://schemas.microsoft.com/office/drawing/2010/main">
                <a:solidFill>
                  <a:srgbClr val="FFFFFF"/>
                </a:solidFill>
              </a14:hiddenFill>
            </a:ext>
          </a:extLst>
        </p:spPr>
      </p:pic>
      <p:pic>
        <p:nvPicPr>
          <p:cNvPr id="1638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14672" y="1427956"/>
            <a:ext cx="2340675" cy="228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9659" y="751489"/>
            <a:ext cx="7343678" cy="461665"/>
          </a:xfrm>
          <a:prstGeom prst="rect">
            <a:avLst/>
          </a:prstGeom>
        </p:spPr>
        <p:txBody>
          <a:bodyPr wrap="none">
            <a:spAutoFit/>
          </a:bodyPr>
          <a:lstStyle/>
          <a:p>
            <a:r>
              <a:rPr lang="en-US" sz="2400" u="sng" dirty="0" smtClean="0">
                <a:solidFill>
                  <a:srgbClr val="00B050"/>
                </a:solidFill>
              </a:rPr>
              <a:t>Installation of </a:t>
            </a:r>
            <a:r>
              <a:rPr lang="en-US" sz="2400" u="sng" dirty="0">
                <a:solidFill>
                  <a:srgbClr val="00B050"/>
                </a:solidFill>
              </a:rPr>
              <a:t>Power </a:t>
            </a:r>
            <a:r>
              <a:rPr lang="en-US" sz="2400" u="sng" dirty="0" smtClean="0">
                <a:solidFill>
                  <a:srgbClr val="00B050"/>
                </a:solidFill>
              </a:rPr>
              <a:t>Pack &amp;  Cable Connections</a:t>
            </a:r>
            <a:endParaRPr lang="en-US" sz="2400" u="sng" dirty="0">
              <a:solidFill>
                <a:srgbClr val="00B050"/>
              </a:solidFill>
            </a:endParaRPr>
          </a:p>
        </p:txBody>
      </p:sp>
      <p:sp>
        <p:nvSpPr>
          <p:cNvPr id="13" name="AutoShape 27"/>
          <p:cNvSpPr>
            <a:spLocks noChangeArrowheads="1"/>
          </p:cNvSpPr>
          <p:nvPr/>
        </p:nvSpPr>
        <p:spPr bwMode="auto">
          <a:xfrm>
            <a:off x="5865813" y="5227315"/>
            <a:ext cx="4213225" cy="1021556"/>
          </a:xfrm>
          <a:prstGeom prst="roundRect">
            <a:avLst>
              <a:gd name="adj" fmla="val 16667"/>
            </a:avLst>
          </a:prstGeom>
          <a:solidFill>
            <a:schemeClr val="accent1"/>
          </a:solidFill>
          <a:ln w="9525">
            <a:solidFill>
              <a:schemeClr val="tx1"/>
            </a:solidFill>
            <a:round/>
            <a:headEnd/>
            <a:tailEnd/>
          </a:ln>
        </p:spPr>
        <p:txBody>
          <a:bodyPr anchor="ctr">
            <a:spAutoFit/>
          </a:bodyPr>
          <a:lstStyle/>
          <a:p>
            <a:pPr>
              <a:lnSpc>
                <a:spcPct val="90000"/>
              </a:lnSpc>
            </a:pPr>
            <a:r>
              <a:rPr lang="en-US" dirty="0">
                <a:solidFill>
                  <a:srgbClr val="FFFF00"/>
                </a:solidFill>
              </a:rPr>
              <a:t>If VVPAT is to be used then connect VVPAT also with CU, </a:t>
            </a:r>
            <a:r>
              <a:rPr lang="en-US" dirty="0" smtClean="0">
                <a:solidFill>
                  <a:srgbClr val="FFFF00"/>
                </a:solidFill>
              </a:rPr>
              <a:t>BU as per connection procedure </a:t>
            </a:r>
            <a:endParaRPr lang="en-US" dirty="0">
              <a:solidFill>
                <a:srgbClr val="FFFF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80923"/>
                                        </p:tgtEl>
                                        <p:attrNameLst>
                                          <p:attrName>style.visibility</p:attrName>
                                        </p:attrNameLst>
                                      </p:cBhvr>
                                      <p:to>
                                        <p:strVal val="visible"/>
                                      </p:to>
                                    </p:set>
                                    <p:animEffect transition="in" filter="wipe(up)">
                                      <p:cBhvr>
                                        <p:cTn id="7" dur="500"/>
                                        <p:tgtEl>
                                          <p:spTgt spid="80923"/>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80925"/>
                                        </p:tgtEl>
                                        <p:attrNameLst>
                                          <p:attrName>style.visibility</p:attrName>
                                        </p:attrNameLst>
                                      </p:cBhvr>
                                      <p:to>
                                        <p:strVal val="visible"/>
                                      </p:to>
                                    </p:set>
                                    <p:animEffect transition="in" filter="wipe(up)">
                                      <p:cBhvr>
                                        <p:cTn id="11" dur="500"/>
                                        <p:tgtEl>
                                          <p:spTgt spid="80925"/>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23" grpId="0" animBg="1" autoUpdateAnimBg="0"/>
      <p:bldP spid="80925" grpId="0" animBg="1" autoUpdateAnimBg="0"/>
      <p:bldP spid="13"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2"/>
          <p:cNvSpPr>
            <a:spLocks noGrp="1" noChangeArrowheads="1"/>
          </p:cNvSpPr>
          <p:nvPr>
            <p:ph type="title"/>
          </p:nvPr>
        </p:nvSpPr>
        <p:spPr bwMode="auto">
          <a:xfrm>
            <a:off x="771525" y="9525"/>
            <a:ext cx="8734425" cy="6000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dirty="0" smtClean="0">
                <a:solidFill>
                  <a:srgbClr val="FFFF00"/>
                </a:solidFill>
              </a:rPr>
              <a:t>EVM – Power ON</a:t>
            </a:r>
          </a:p>
        </p:txBody>
      </p:sp>
      <p:sp>
        <p:nvSpPr>
          <p:cNvPr id="80925" name="AutoShape 29"/>
          <p:cNvSpPr>
            <a:spLocks noChangeArrowheads="1"/>
          </p:cNvSpPr>
          <p:nvPr/>
        </p:nvSpPr>
        <p:spPr bwMode="auto">
          <a:xfrm>
            <a:off x="5857586" y="788044"/>
            <a:ext cx="4225925" cy="5750719"/>
          </a:xfrm>
          <a:prstGeom prst="roundRect">
            <a:avLst>
              <a:gd name="adj" fmla="val 16667"/>
            </a:avLst>
          </a:prstGeom>
          <a:solidFill>
            <a:schemeClr val="accent1"/>
          </a:solidFill>
          <a:ln w="9525">
            <a:solidFill>
              <a:schemeClr val="tx1"/>
            </a:solidFill>
            <a:round/>
            <a:headEnd/>
            <a:tailEnd/>
          </a:ln>
        </p:spPr>
        <p:txBody>
          <a:bodyPr anchor="ctr">
            <a:spAutoFit/>
          </a:bodyPr>
          <a:lstStyle/>
          <a:p>
            <a:pPr lvl="0" algn="l"/>
            <a:r>
              <a:rPr lang="en-US" u="sng" dirty="0" smtClean="0">
                <a:solidFill>
                  <a:srgbClr val="002060"/>
                </a:solidFill>
              </a:rPr>
              <a:t>Display Sequence </a:t>
            </a:r>
          </a:p>
          <a:p>
            <a:pPr lvl="0" algn="l"/>
            <a:endParaRPr lang="en-US" u="sng" dirty="0" smtClean="0">
              <a:solidFill>
                <a:srgbClr val="002060"/>
              </a:solidFill>
            </a:endParaRPr>
          </a:p>
          <a:p>
            <a:pPr lvl="0" algn="l"/>
            <a:r>
              <a:rPr lang="x-none" sz="1800" smtClean="0">
                <a:solidFill>
                  <a:srgbClr val="0070C0"/>
                </a:solidFill>
              </a:rPr>
              <a:t>EVM </a:t>
            </a:r>
            <a:r>
              <a:rPr lang="x-none" sz="1800">
                <a:solidFill>
                  <a:srgbClr val="0070C0"/>
                </a:solidFill>
              </a:rPr>
              <a:t>IS ON</a:t>
            </a:r>
            <a:endParaRPr lang="en-US" sz="1800" dirty="0">
              <a:solidFill>
                <a:srgbClr val="0070C0"/>
              </a:solidFill>
            </a:endParaRPr>
          </a:p>
          <a:p>
            <a:pPr lvl="0" algn="l"/>
            <a:r>
              <a:rPr lang="x-none" sz="1800">
                <a:solidFill>
                  <a:srgbClr val="0070C0"/>
                </a:solidFill>
              </a:rPr>
              <a:t>DATE and TIME</a:t>
            </a:r>
            <a:endParaRPr lang="en-US" sz="1800" dirty="0">
              <a:solidFill>
                <a:srgbClr val="0070C0"/>
              </a:solidFill>
            </a:endParaRPr>
          </a:p>
          <a:p>
            <a:pPr lvl="0" algn="l"/>
            <a:r>
              <a:rPr lang="x-none" sz="1800">
                <a:solidFill>
                  <a:srgbClr val="0070C0"/>
                </a:solidFill>
              </a:rPr>
              <a:t>SL NO of the Control Unit</a:t>
            </a:r>
            <a:endParaRPr lang="en-US" sz="1800" dirty="0">
              <a:solidFill>
                <a:srgbClr val="0070C0"/>
              </a:solidFill>
            </a:endParaRPr>
          </a:p>
          <a:p>
            <a:pPr lvl="0" algn="l"/>
            <a:r>
              <a:rPr lang="x-none" sz="1800">
                <a:solidFill>
                  <a:srgbClr val="0070C0"/>
                </a:solidFill>
              </a:rPr>
              <a:t>NO OF CANDIDATES</a:t>
            </a:r>
            <a:endParaRPr lang="en-US" sz="1800" dirty="0">
              <a:solidFill>
                <a:srgbClr val="0070C0"/>
              </a:solidFill>
            </a:endParaRPr>
          </a:p>
          <a:p>
            <a:pPr lvl="0" algn="l"/>
            <a:r>
              <a:rPr lang="x-none" sz="1800">
                <a:solidFill>
                  <a:srgbClr val="0070C0"/>
                </a:solidFill>
              </a:rPr>
              <a:t>BATTERY STATUS</a:t>
            </a:r>
            <a:endParaRPr lang="en-US" sz="1800" dirty="0">
              <a:solidFill>
                <a:srgbClr val="0070C0"/>
              </a:solidFill>
            </a:endParaRPr>
          </a:p>
          <a:p>
            <a:pPr lvl="0" algn="l"/>
            <a:r>
              <a:rPr lang="x-none" sz="1800">
                <a:solidFill>
                  <a:srgbClr val="0070C0"/>
                </a:solidFill>
              </a:rPr>
              <a:t>Discovering Units</a:t>
            </a:r>
            <a:endParaRPr lang="en-US" sz="1800" dirty="0">
              <a:solidFill>
                <a:srgbClr val="0070C0"/>
              </a:solidFill>
            </a:endParaRPr>
          </a:p>
          <a:p>
            <a:pPr lvl="0" algn="l"/>
            <a:r>
              <a:rPr lang="x-none" sz="1800">
                <a:solidFill>
                  <a:srgbClr val="0070C0"/>
                </a:solidFill>
              </a:rPr>
              <a:t>Discovered BUXX(where XX denotes number of BU connected to CU)</a:t>
            </a:r>
            <a:endParaRPr lang="en-US" sz="1800" dirty="0">
              <a:solidFill>
                <a:srgbClr val="0070C0"/>
              </a:solidFill>
            </a:endParaRPr>
          </a:p>
          <a:p>
            <a:pPr lvl="0" algn="l"/>
            <a:r>
              <a:rPr lang="x-none" sz="1800">
                <a:solidFill>
                  <a:srgbClr val="0070C0"/>
                </a:solidFill>
              </a:rPr>
              <a:t>BU01 GN1Testing </a:t>
            </a:r>
            <a:endParaRPr lang="en-US" sz="1800" dirty="0">
              <a:solidFill>
                <a:srgbClr val="0070C0"/>
              </a:solidFill>
            </a:endParaRPr>
          </a:p>
          <a:p>
            <a:pPr lvl="0" algn="l"/>
            <a:r>
              <a:rPr lang="x-none" sz="1800">
                <a:solidFill>
                  <a:srgbClr val="0070C0"/>
                </a:solidFill>
              </a:rPr>
              <a:t>BU01 GN1 OK</a:t>
            </a:r>
            <a:endParaRPr lang="en-US" sz="1800" dirty="0">
              <a:solidFill>
                <a:srgbClr val="0070C0"/>
              </a:solidFill>
            </a:endParaRPr>
          </a:p>
          <a:p>
            <a:pPr lvl="0" algn="l"/>
            <a:r>
              <a:rPr lang="x-none" sz="1800">
                <a:solidFill>
                  <a:srgbClr val="0070C0"/>
                </a:solidFill>
              </a:rPr>
              <a:t>EVM IS </a:t>
            </a:r>
            <a:r>
              <a:rPr lang="x-none" sz="1800" smtClean="0">
                <a:solidFill>
                  <a:srgbClr val="0070C0"/>
                </a:solidFill>
              </a:rPr>
              <a:t>READY</a:t>
            </a:r>
            <a:endParaRPr lang="en-US" dirty="0" smtClean="0"/>
          </a:p>
          <a:p>
            <a:pPr algn="l"/>
            <a:r>
              <a:rPr lang="x-none" smtClean="0">
                <a:solidFill>
                  <a:srgbClr val="FF0000"/>
                </a:solidFill>
              </a:rPr>
              <a:t>Note</a:t>
            </a:r>
            <a:r>
              <a:rPr lang="x-none">
                <a:solidFill>
                  <a:srgbClr val="FF0000"/>
                </a:solidFill>
              </a:rPr>
              <a:t>: Reject the EVM in case </a:t>
            </a:r>
            <a:r>
              <a:rPr lang="en-US" dirty="0" smtClean="0">
                <a:solidFill>
                  <a:srgbClr val="FF0000"/>
                </a:solidFill>
              </a:rPr>
              <a:t> </a:t>
            </a:r>
          </a:p>
          <a:p>
            <a:pPr algn="l"/>
            <a:r>
              <a:rPr lang="en-US" dirty="0">
                <a:solidFill>
                  <a:srgbClr val="FF0000"/>
                </a:solidFill>
              </a:rPr>
              <a:t> </a:t>
            </a:r>
            <a:r>
              <a:rPr lang="en-US" dirty="0" smtClean="0">
                <a:solidFill>
                  <a:srgbClr val="FF0000"/>
                </a:solidFill>
              </a:rPr>
              <a:t>         </a:t>
            </a:r>
            <a:r>
              <a:rPr lang="x-none" smtClean="0">
                <a:solidFill>
                  <a:srgbClr val="FF0000"/>
                </a:solidFill>
              </a:rPr>
              <a:t>of </a:t>
            </a:r>
            <a:r>
              <a:rPr lang="x-none">
                <a:solidFill>
                  <a:srgbClr val="FF0000"/>
                </a:solidFill>
              </a:rPr>
              <a:t>any defect</a:t>
            </a:r>
            <a:r>
              <a:rPr lang="x-none" smtClean="0">
                <a:solidFill>
                  <a:srgbClr val="FF0000"/>
                </a:solidFill>
              </a:rPr>
              <a:t>.</a:t>
            </a:r>
            <a:endParaRPr lang="en-US" dirty="0">
              <a:solidFill>
                <a:srgbClr val="FF0000"/>
              </a:solidFill>
            </a:endParaRPr>
          </a:p>
        </p:txBody>
      </p:sp>
      <p:sp>
        <p:nvSpPr>
          <p:cNvPr id="16402" name="Line 34"/>
          <p:cNvSpPr>
            <a:spLocks noChangeShapeType="1"/>
          </p:cNvSpPr>
          <p:nvPr/>
        </p:nvSpPr>
        <p:spPr bwMode="auto">
          <a:xfrm>
            <a:off x="-4947624" y="1143000"/>
            <a:ext cx="0" cy="914400"/>
          </a:xfrm>
          <a:prstGeom prst="line">
            <a:avLst/>
          </a:prstGeom>
          <a:noFill/>
          <a:ln w="57150">
            <a:solidFill>
              <a:srgbClr val="FF0000"/>
            </a:solidFill>
            <a:round/>
            <a:headEnd/>
            <a:tailEnd type="triangle" w="med" len="med"/>
          </a:ln>
        </p:spPr>
        <p:txBody>
          <a:bodyPr/>
          <a:lstStyle/>
          <a:p>
            <a:endParaRPr lang="en-US"/>
          </a:p>
        </p:txBody>
      </p:sp>
      <p:pic>
        <p:nvPicPr>
          <p:cNvPr id="17410" name="Picture 164" descr="Description: C:\Users\RAVI\Desktop\EVM MK-3 PHOTOS\IMG_048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0748" y="1427956"/>
            <a:ext cx="2514599"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1" name="Picture 3" descr="Description: C:\Users\RAVI\Desktop\EVM M3 NEW PHOTOS\IMG_0586.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57537" y="1427956"/>
            <a:ext cx="2448512"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2" name="Picture 147" descr="Description: C:\Users\RAVI\Desktop\EVM M3 NEW PHOTOS\IMG_0580.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0748" y="4038601"/>
            <a:ext cx="2514599" cy="21899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3" name="Picture 177" descr="Description: C:\Users\RAVI\Desktop\EVM M3 NEW PHOTOS\IMG_0610.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157537" y="4038601"/>
            <a:ext cx="2448512" cy="21899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155825" y="736943"/>
            <a:ext cx="4373312" cy="461665"/>
          </a:xfrm>
          <a:prstGeom prst="rect">
            <a:avLst/>
          </a:prstGeom>
        </p:spPr>
        <p:txBody>
          <a:bodyPr wrap="none">
            <a:spAutoFit/>
          </a:bodyPr>
          <a:lstStyle/>
          <a:p>
            <a:r>
              <a:rPr lang="en-US" sz="2400" u="sng" dirty="0">
                <a:solidFill>
                  <a:srgbClr val="00B050"/>
                </a:solidFill>
              </a:rPr>
              <a:t>Power ON Display </a:t>
            </a:r>
            <a:r>
              <a:rPr lang="en-US" sz="2400" u="sng" dirty="0" smtClean="0">
                <a:solidFill>
                  <a:srgbClr val="00B050"/>
                </a:solidFill>
              </a:rPr>
              <a:t>Sequence</a:t>
            </a:r>
            <a:endParaRPr lang="en-US" sz="2400" u="sng" dirty="0">
              <a:solidFill>
                <a:srgbClr val="00B050"/>
              </a:solidFill>
            </a:endParaRPr>
          </a:p>
        </p:txBody>
      </p:sp>
    </p:spTree>
    <p:extLst>
      <p:ext uri="{BB962C8B-B14F-4D97-AF65-F5344CB8AC3E}">
        <p14:creationId xmlns="" xmlns:p14="http://schemas.microsoft.com/office/powerpoint/2010/main" val="50372011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80925"/>
                                        </p:tgtEl>
                                        <p:attrNameLst>
                                          <p:attrName>style.visibility</p:attrName>
                                        </p:attrNameLst>
                                      </p:cBhvr>
                                      <p:to>
                                        <p:strVal val="visible"/>
                                      </p:to>
                                    </p:set>
                                    <p:animEffect transition="in" filter="wipe(up)">
                                      <p:cBhvr>
                                        <p:cTn id="7" dur="500"/>
                                        <p:tgtEl>
                                          <p:spTgt spid="80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25" grpId="0" animBg="1" autoUpdateAnimBg="0"/>
    </p:bldLst>
  </p:timing>
</p:sld>
</file>

<file path=ppt/theme/theme1.xml><?xml version="1.0" encoding="utf-8"?>
<a:theme xmlns:a="http://schemas.openxmlformats.org/drawingml/2006/main" name="evm">
  <a:themeElements>
    <a:clrScheme name="ev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v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1">
                <a:gamma/>
                <a:shade val="46275"/>
                <a:invGamma/>
              </a:schemeClr>
            </a:gs>
          </a:gsLst>
          <a:lin ang="5400000" scaled="1"/>
        </a:gradFill>
        <a:ln w="5715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gradFill rotWithShape="0">
          <a:gsLst>
            <a:gs pos="0">
              <a:schemeClr val="accent1"/>
            </a:gs>
            <a:gs pos="100000">
              <a:schemeClr val="accent1">
                <a:gamma/>
                <a:shade val="46275"/>
                <a:invGamma/>
              </a:schemeClr>
            </a:gs>
          </a:gsLst>
          <a:lin ang="5400000" scaled="1"/>
        </a:gradFill>
        <a:ln w="5715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evm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v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vm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vm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v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v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v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Settings\Administrator\Application Data\Microsoft\Templates\evm.pot</Template>
  <TotalTime>10580</TotalTime>
  <Words>1120</Words>
  <Application>Microsoft Office PowerPoint</Application>
  <PresentationFormat>Custom</PresentationFormat>
  <Paragraphs>190</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Wingdings</vt:lpstr>
      <vt:lpstr>Calibri</vt:lpstr>
      <vt:lpstr>Times New Roman</vt:lpstr>
      <vt:lpstr>Mangal</vt:lpstr>
      <vt:lpstr>Arial Black</vt:lpstr>
      <vt:lpstr>evm</vt:lpstr>
      <vt:lpstr>Slide 1</vt:lpstr>
      <vt:lpstr>Slide 2</vt:lpstr>
      <vt:lpstr> </vt:lpstr>
      <vt:lpstr>FLC PROCEDURE </vt:lpstr>
      <vt:lpstr>1. VISUAL INSPECTION       (ii)  Replace the  broken items with good items wherever possible and                 discard others.  d)   (i)  Open cabinet of CU and carryout visual inspection of PCB, hidden              components if any, unauthorized rework if any.       (ii)  Any discrepancy should be brought to the notice of DEO or his                 representative immediately.  e)   (i)  Similarly open cabinet of BU and carry out visual inspection of               plastic parts and other and PCB for any damage, rework etc. and              replace the damaged one if feasible.        (ii)  Presence of any rework or hidden components to be brought to             the notice of DEO or his representative immediately.  f)     Check the number plate and number sticker pasted on the back of CU          and BU for any mismatch.    </vt:lpstr>
      <vt:lpstr>1. VISUAL INSPECTION  g)  Reject units that cannot be rectified as per b, c and d above and keep        aside.  h)  In case of wrong Date and Time, reject the Control Unit .  i)   Record the serial numbers and defects of rejected units.  j)  If VVPAT is used, perform physical inspection of VVPAT and clear      previous symbols and load dummy names and symbols (A, B… and      Alpha, Beta etc.).  k) During visual Inspection, if any M1 EVM or State Election Commission      EVM is found mixed with the M2 or M3 EVMs, they should be kept      separately and matter reported to the FLC in-charge. </vt:lpstr>
      <vt:lpstr>EVM - Ballot Paper Insertion</vt:lpstr>
      <vt:lpstr>EVM - CONNECTION</vt:lpstr>
      <vt:lpstr>EVM – Power ON</vt:lpstr>
      <vt:lpstr>EVM – Candidates Setting</vt:lpstr>
      <vt:lpstr>EVM – Polling Sequence</vt:lpstr>
      <vt:lpstr>EVM – Polling Sequence</vt:lpstr>
      <vt:lpstr>EVM – Polling Sequence</vt:lpstr>
      <vt:lpstr>EVM – Operation Sequence</vt:lpstr>
      <vt:lpstr>EVM – Polling Sequence</vt:lpstr>
      <vt:lpstr>EVM – Polling Sequence</vt:lpstr>
      <vt:lpstr>EVM – Polling Sequence</vt:lpstr>
      <vt:lpstr>DIFFERENCE IN FLC OF  EVM M2 AND M3  </vt:lpstr>
      <vt:lpstr>Slide 19</vt:lpstr>
      <vt:lpstr>Slide 20</vt:lpstr>
    </vt:vector>
  </TitlesOfParts>
  <Manager>Ramabhadri Raju</Manager>
  <Company>Bharat Electronics Limited, Bangalore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Voting Machine</dc:title>
  <dc:subject>Training on EVM</dc:subject>
  <dc:creator>Muralidharan.K</dc:creator>
  <cp:lastModifiedBy>Deputy.ceo</cp:lastModifiedBy>
  <cp:revision>1195</cp:revision>
  <cp:lastPrinted>2018-05-08T05:43:02Z</cp:lastPrinted>
  <dcterms:created xsi:type="dcterms:W3CDTF">2001-03-06T20:54:46Z</dcterms:created>
  <dcterms:modified xsi:type="dcterms:W3CDTF">2018-08-28T06:30:31Z</dcterms:modified>
</cp:coreProperties>
</file>